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314" r:id="rId3"/>
    <p:sldId id="301" r:id="rId4"/>
    <p:sldId id="265" r:id="rId5"/>
    <p:sldId id="298" r:id="rId6"/>
    <p:sldId id="300" r:id="rId7"/>
    <p:sldId id="312" r:id="rId8"/>
    <p:sldId id="306" r:id="rId9"/>
    <p:sldId id="307" r:id="rId10"/>
    <p:sldId id="308" r:id="rId11"/>
    <p:sldId id="309" r:id="rId12"/>
    <p:sldId id="324" r:id="rId13"/>
    <p:sldId id="322" r:id="rId14"/>
    <p:sldId id="310" r:id="rId15"/>
    <p:sldId id="311" r:id="rId16"/>
    <p:sldId id="323" r:id="rId17"/>
    <p:sldId id="331" r:id="rId18"/>
    <p:sldId id="327" r:id="rId19"/>
    <p:sldId id="319" r:id="rId20"/>
    <p:sldId id="320" r:id="rId21"/>
    <p:sldId id="321" r:id="rId22"/>
    <p:sldId id="317" r:id="rId23"/>
    <p:sldId id="326" r:id="rId24"/>
    <p:sldId id="329" r:id="rId25"/>
    <p:sldId id="330" r:id="rId26"/>
    <p:sldId id="318" r:id="rId27"/>
    <p:sldId id="335" r:id="rId28"/>
    <p:sldId id="342" r:id="rId29"/>
    <p:sldId id="344" r:id="rId30"/>
    <p:sldId id="341" r:id="rId31"/>
    <p:sldId id="343" r:id="rId32"/>
    <p:sldId id="345" r:id="rId33"/>
    <p:sldId id="346" r:id="rId34"/>
    <p:sldId id="333" r:id="rId35"/>
    <p:sldId id="337" r:id="rId36"/>
    <p:sldId id="334" r:id="rId37"/>
    <p:sldId id="340" r:id="rId38"/>
    <p:sldId id="339" r:id="rId39"/>
    <p:sldId id="305" r:id="rId40"/>
    <p:sldId id="338" r:id="rId41"/>
    <p:sldId id="25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Adriano" initials="CA" lastIdx="1" clrIdx="0">
    <p:extLst>
      <p:ext uri="{19B8F6BF-5375-455C-9EA6-DF929625EA0E}">
        <p15:presenceInfo xmlns:p15="http://schemas.microsoft.com/office/powerpoint/2012/main" userId="18e2d178247cac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4189" autoAdjust="0"/>
  </p:normalViewPr>
  <p:slideViewPr>
    <p:cSldViewPr snapToGrid="0">
      <p:cViewPr varScale="1">
        <p:scale>
          <a:sx n="65" d="100"/>
          <a:sy n="65" d="100"/>
        </p:scale>
        <p:origin x="5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BCCDA-A4C9-4641-968F-40B3E89712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0B68B-4352-40B1-9F57-DA12DBB3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4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plot:</a:t>
            </a:r>
            <a:r>
              <a:rPr lang="en-US" dirty="0"/>
              <a:t> TD learning approximate true value of the states (black line) after 100 steps.</a:t>
            </a:r>
          </a:p>
          <a:p>
            <a:endParaRPr lang="en-US" dirty="0"/>
          </a:p>
          <a:p>
            <a:r>
              <a:rPr lang="en-US" b="1" dirty="0"/>
              <a:t>Right plot: </a:t>
            </a:r>
          </a:p>
          <a:p>
            <a:r>
              <a:rPr lang="en-US" dirty="0"/>
              <a:t>RMSE – Root mean-squared error between the value function learned and the true value</a:t>
            </a:r>
          </a:p>
          <a:p>
            <a:r>
              <a:rPr lang="en-US" dirty="0"/>
              <a:t>function, averaged over the five states, then averaged over 100 runs.</a:t>
            </a:r>
          </a:p>
          <a:p>
            <a:r>
              <a:rPr lang="en-US" dirty="0"/>
              <a:t>Low step size in makes TD and MC error curves smoother, however it takes longer to drop. Both converge to the true value, but MC is noisier (higher variance).</a:t>
            </a:r>
          </a:p>
          <a:p>
            <a:endParaRPr lang="en-US" dirty="0"/>
          </a:p>
          <a:p>
            <a:r>
              <a:rPr lang="en-US" dirty="0"/>
              <a:t>Larger step size makes TD approximate faster, but it stabilizes at a higher error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8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We will vary these two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25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Sarsa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may completely dominate the other more-well-known TD control algorithms.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3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278613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789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13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3399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5114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10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84466951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2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7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6279297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6908203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2045305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078997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42690103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379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24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036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AA2A9C80-9082-41C2-B238-D375A8BE3B6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48EC0B65-53A0-4F1A-BD84-EB461678E760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049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e.xu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wp-content/uploads/2020/03/MC-TD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youtube.com/watch?v=nnxHlg-2WgA&amp;list=PLqYmG7hTraZBKeNJ-JE_eyJHZ7XgBoAyb&amp;index=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7.png"/><Relationship Id="rId4" Type="http://schemas.openxmlformats.org/officeDocument/2006/relationships/image" Target="../media/image97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4066164"/>
          </a:xfrm>
        </p:spPr>
        <p:txBody>
          <a:bodyPr>
            <a:normAutofit fontScale="90000"/>
          </a:bodyPr>
          <a:lstStyle/>
          <a:p>
            <a:r>
              <a:rPr lang="en-US" altLang="x-none" sz="1800" dirty="0">
                <a:ea typeface="ＭＳ Ｐゴシック" charset="-128"/>
              </a:rPr>
              <a:t>Summer Term 22</a:t>
            </a:r>
            <a:br>
              <a:rPr lang="en-US" altLang="x-none" sz="1800" dirty="0">
                <a:ea typeface="ＭＳ Ｐゴシック" charset="-128"/>
              </a:rPr>
            </a:br>
            <a:r>
              <a:rPr lang="en-US" sz="3600" b="1" dirty="0"/>
              <a:t>Multi-Agent Reinforcement Learning for Self-Adaptive Systems</a:t>
            </a:r>
            <a:br>
              <a:rPr lang="en-US" sz="3600" b="1" dirty="0"/>
            </a:br>
            <a:br>
              <a:rPr lang="en-US" altLang="x-none" sz="4000" b="1" dirty="0">
                <a:ea typeface="ＭＳ Ｐゴシック" charset="-128"/>
              </a:rPr>
            </a:br>
            <a:r>
              <a:rPr lang="en-US" sz="3600" b="1" dirty="0"/>
              <a:t>Lecture-3: </a:t>
            </a:r>
            <a:r>
              <a:rPr lang="en-US" sz="3600" dirty="0"/>
              <a:t>Model-Free Methods - </a:t>
            </a:r>
            <a:r>
              <a:rPr lang="en-US" sz="3600" dirty="0" err="1"/>
              <a:t>Sarsa</a:t>
            </a:r>
            <a:r>
              <a:rPr lang="en-US" sz="3600" dirty="0"/>
              <a:t>, Double-Q-Learning, TD-Lambda</a:t>
            </a:r>
            <a:br>
              <a:rPr lang="en-US" altLang="x-none" sz="4000" b="1" dirty="0">
                <a:ea typeface="ＭＳ Ｐゴシック" charset="-128"/>
              </a:rPr>
            </a:b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90455" y="5421529"/>
            <a:ext cx="7515022" cy="1124744"/>
          </a:xfrm>
        </p:spPr>
        <p:txBody>
          <a:bodyPr>
            <a:normAutofit fontScale="25000" lnSpcReduction="20000"/>
          </a:bodyPr>
          <a:lstStyle/>
          <a:p>
            <a:r>
              <a:rPr lang="en-US" altLang="x-none" sz="6400" dirty="0">
                <a:ea typeface="ＭＳ Ｐゴシック" charset="-128"/>
              </a:rPr>
              <a:t>Prof. Dr. Holger Giese (</a:t>
            </a:r>
            <a:r>
              <a:rPr lang="en-US" altLang="x-none" sz="6400" dirty="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6400" dirty="0">
                <a:ea typeface="ＭＳ Ｐゴシック" charset="-128"/>
              </a:rPr>
              <a:t> </a:t>
            </a:r>
          </a:p>
          <a:p>
            <a:r>
              <a:rPr lang="en-US" altLang="x-none" sz="6400" dirty="0">
                <a:ea typeface="ＭＳ Ｐゴシック" charset="-128"/>
              </a:rPr>
              <a:t>Christian Medeiros Adriano (</a:t>
            </a:r>
            <a:r>
              <a:rPr lang="en-US" altLang="x-none" sz="64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6400" dirty="0">
                <a:ea typeface="ＭＳ Ｐゴシック" charset="-128"/>
              </a:rPr>
              <a:t>) - </a:t>
            </a:r>
            <a:r>
              <a:rPr lang="en-US" altLang="x-none" sz="6400" b="1" dirty="0">
                <a:ea typeface="ＭＳ Ｐゴシック" charset="-128"/>
              </a:rPr>
              <a:t>“Chris”</a:t>
            </a:r>
            <a:endParaRPr lang="en-US" altLang="x-none" sz="6400" dirty="0">
              <a:ea typeface="ＭＳ Ｐゴシック" charset="-128"/>
            </a:endParaRPr>
          </a:p>
          <a:p>
            <a:r>
              <a:rPr lang="en-US" altLang="x-none" sz="6400" dirty="0">
                <a:ea typeface="ＭＳ Ｐゴシック" charset="-128"/>
              </a:rPr>
              <a:t> He Xu (</a:t>
            </a:r>
            <a:r>
              <a:rPr lang="en-US" altLang="x-none" sz="6400" dirty="0">
                <a:ea typeface="ＭＳ Ｐゴシック" charset="-128"/>
                <a:hlinkClick r:id="rId5"/>
              </a:rPr>
              <a:t>he.xu@hpi.de</a:t>
            </a:r>
            <a:r>
              <a:rPr lang="en-US" altLang="x-none" sz="6400" dirty="0">
                <a:ea typeface="ＭＳ Ｐゴシック" charset="-12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7FB1-858E-4293-96F9-5A957B08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Monte Carlo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408B0F-94E1-4BE7-8F28-1CB10B7FE76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72022" y="5651003"/>
                <a:ext cx="9930889" cy="104650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u="sng" dirty="0"/>
                  <a:t>Caveats:</a:t>
                </a:r>
                <a:r>
                  <a:rPr lang="en-US" sz="1800" dirty="0"/>
                  <a:t>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Requires complete episodes must terminate (reach terminal state)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High variance, low bias (because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is an unbiased estimate of future rewards)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408B0F-94E1-4BE7-8F28-1CB10B7FE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022" y="5651003"/>
                <a:ext cx="9930889" cy="1046505"/>
              </a:xfrm>
              <a:prstGeom prst="rect">
                <a:avLst/>
              </a:prstGeom>
              <a:blipFill>
                <a:blip r:embed="rId2"/>
                <a:stretch>
                  <a:fillRect l="-1412" t="-755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5845DD-C1AE-4665-A633-D0532FB49140}"/>
              </a:ext>
            </a:extLst>
          </p:cNvPr>
          <p:cNvSpPr/>
          <p:nvPr/>
        </p:nvSpPr>
        <p:spPr>
          <a:xfrm>
            <a:off x="672022" y="4534329"/>
            <a:ext cx="1098375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Non-stationary estimator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Memoryless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7051C29-3B4B-4508-A9B0-84C85E86E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291" y="1294232"/>
                <a:ext cx="10838438" cy="3297313"/>
              </a:xfrm>
            </p:spPr>
            <p:txBody>
              <a:bodyPr/>
              <a:lstStyle/>
              <a:p>
                <a:r>
                  <a:rPr lang="en-US" dirty="0"/>
                  <a:t>Updates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after </a:t>
                </a:r>
                <a:r>
                  <a:rPr lang="en-US" u="sng" dirty="0"/>
                  <a:t>each</a:t>
                </a:r>
                <a:r>
                  <a:rPr lang="en-US" dirty="0"/>
                  <a:t> episode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Increments visits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are essentially tracking a running average, in other words, we are forgetting older episodes. Rate of forgetting can be further parameterized with a learning factor </a:t>
                </a:r>
                <a:r>
                  <a:rPr lang="en-US" dirty="0">
                    <a:solidFill>
                      <a:srgbClr val="C00000"/>
                    </a:solidFill>
                  </a:rPr>
                  <a:t>alpha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7051C29-3B4B-4508-A9B0-84C85E86E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291" y="1294232"/>
                <a:ext cx="10838438" cy="3297313"/>
              </a:xfrm>
              <a:blipFill>
                <a:blip r:embed="rId3"/>
                <a:stretch>
                  <a:fillRect l="-1350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5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FB2A-6DD8-49F9-A8B3-8332D580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4B9C7-103F-450D-BBB6-9868621CD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Recalling Policy Iteration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21239B-6D52-4121-9899-DDC2CB920692}"/>
                  </a:ext>
                </a:extLst>
              </p:cNvPr>
              <p:cNvSpPr txBox="1"/>
              <p:nvPr/>
            </p:nvSpPr>
            <p:spPr bwMode="gray">
              <a:xfrm>
                <a:off x="1649545" y="1669303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+1  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~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err="1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21239B-6D52-4121-9899-DDC2CB920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49545" y="1669303"/>
                <a:ext cx="3323922" cy="423550"/>
              </a:xfrm>
              <a:prstGeom prst="rect">
                <a:avLst/>
              </a:prstGeom>
              <a:blipFill>
                <a:blip r:embed="rId2"/>
                <a:stretch>
                  <a:fillRect l="-2018" r="-63670" b="-8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E36104D-0742-45AA-883D-253848E835C3}"/>
              </a:ext>
            </a:extLst>
          </p:cNvPr>
          <p:cNvSpPr/>
          <p:nvPr/>
        </p:nvSpPr>
        <p:spPr bwMode="gray">
          <a:xfrm>
            <a:off x="3165764" y="2374584"/>
            <a:ext cx="180770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0044F-A711-4FAB-AA67-B51429F2AB13}"/>
              </a:ext>
            </a:extLst>
          </p:cNvPr>
          <p:cNvSpPr txBox="1"/>
          <p:nvPr/>
        </p:nvSpPr>
        <p:spPr bwMode="gray">
          <a:xfrm>
            <a:off x="9338499" y="4746847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TD-Error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039E56D-566C-4C30-BC70-28B0F15B2DE5}"/>
              </a:ext>
            </a:extLst>
          </p:cNvPr>
          <p:cNvCxnSpPr>
            <a:cxnSpLocks/>
            <a:stCxn id="20" idx="2"/>
            <a:endCxn id="6" idx="1"/>
          </p:cNvCxnSpPr>
          <p:nvPr/>
        </p:nvCxnSpPr>
        <p:spPr bwMode="gray">
          <a:xfrm rot="16200000" flipH="1">
            <a:off x="8804970" y="4389223"/>
            <a:ext cx="356634" cy="71042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4F444-8480-45B7-8783-615A1888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069" y="3973852"/>
            <a:ext cx="5923685" cy="5965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03DA2C-004F-4798-A554-71A0759CE049}"/>
              </a:ext>
            </a:extLst>
          </p:cNvPr>
          <p:cNvGrpSpPr/>
          <p:nvPr/>
        </p:nvGrpSpPr>
        <p:grpSpPr>
          <a:xfrm>
            <a:off x="873223" y="3622043"/>
            <a:ext cx="3449395" cy="861458"/>
            <a:chOff x="873223" y="3622043"/>
            <a:chExt cx="3449395" cy="8614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38EA76-D634-4B69-8DA0-F292461D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23" y="4060715"/>
              <a:ext cx="3449395" cy="4227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F3632F-B8F6-449F-9211-CE366C75BE38}"/>
                </a:ext>
              </a:extLst>
            </p:cNvPr>
            <p:cNvSpPr txBox="1"/>
            <p:nvPr/>
          </p:nvSpPr>
          <p:spPr bwMode="gray">
            <a:xfrm>
              <a:off x="1748978" y="3622043"/>
              <a:ext cx="2272146" cy="351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Monte Carlo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2A3C2-41CC-4F2C-98C5-E987E65D25A8}"/>
              </a:ext>
            </a:extLst>
          </p:cNvPr>
          <p:cNvSpPr/>
          <p:nvPr/>
        </p:nvSpPr>
        <p:spPr bwMode="gray">
          <a:xfrm>
            <a:off x="803564" y="3586167"/>
            <a:ext cx="3553691" cy="984196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2DB6E-E133-4B28-A34D-736AAF31E2CC}"/>
              </a:ext>
            </a:extLst>
          </p:cNvPr>
          <p:cNvSpPr txBox="1"/>
          <p:nvPr/>
        </p:nvSpPr>
        <p:spPr bwMode="gray">
          <a:xfrm>
            <a:off x="7259781" y="3586167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TD Learning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09102-30A5-4B80-B98B-7859F073921A}"/>
              </a:ext>
            </a:extLst>
          </p:cNvPr>
          <p:cNvSpPr/>
          <p:nvPr/>
        </p:nvSpPr>
        <p:spPr bwMode="gray">
          <a:xfrm>
            <a:off x="5030317" y="3566481"/>
            <a:ext cx="6054534" cy="984196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86AA8-1F0D-4202-8E78-8213912CB958}"/>
              </a:ext>
            </a:extLst>
          </p:cNvPr>
          <p:cNvSpPr/>
          <p:nvPr/>
        </p:nvSpPr>
        <p:spPr>
          <a:xfrm>
            <a:off x="1167088" y="5213649"/>
            <a:ext cx="980571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with partial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of partial episode is parameterizable (lambda)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0BDA7-0F78-43EC-B137-FED9C400547B}"/>
              </a:ext>
            </a:extLst>
          </p:cNvPr>
          <p:cNvSpPr/>
          <p:nvPr/>
        </p:nvSpPr>
        <p:spPr bwMode="gray">
          <a:xfrm>
            <a:off x="7724224" y="4520399"/>
            <a:ext cx="180770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9BDC1-ADA5-4367-9095-76F914188691}"/>
              </a:ext>
            </a:extLst>
          </p:cNvPr>
          <p:cNvSpPr txBox="1"/>
          <p:nvPr/>
        </p:nvSpPr>
        <p:spPr bwMode="gray">
          <a:xfrm>
            <a:off x="4856019" y="2640831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Bootstrapping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F296DCA-7E14-4556-89D0-7FB83C621EF5}"/>
              </a:ext>
            </a:extLst>
          </p:cNvPr>
          <p:cNvCxnSpPr>
            <a:cxnSpLocks/>
            <a:stCxn id="5" idx="2"/>
            <a:endCxn id="21" idx="1"/>
          </p:cNvCxnSpPr>
          <p:nvPr/>
        </p:nvCxnSpPr>
        <p:spPr bwMode="gray">
          <a:xfrm rot="16200000" flipH="1">
            <a:off x="4264601" y="2225317"/>
            <a:ext cx="396433" cy="78640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654FD6A-F695-4FDA-BF08-43C4C64DE034}"/>
              </a:ext>
            </a:extLst>
          </p:cNvPr>
          <p:cNvSpPr txBox="1">
            <a:spLocks/>
          </p:cNvSpPr>
          <p:nvPr/>
        </p:nvSpPr>
        <p:spPr bwMode="gray">
          <a:xfrm>
            <a:off x="1174015" y="6293131"/>
            <a:ext cx="9798786" cy="307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Caveat:</a:t>
            </a:r>
            <a:r>
              <a:rPr lang="en-US" sz="1800" dirty="0"/>
              <a:t> High Bias, but less variance (because update depends on only one action)</a:t>
            </a:r>
          </a:p>
        </p:txBody>
      </p:sp>
    </p:spTree>
    <p:extLst>
      <p:ext uri="{BB962C8B-B14F-4D97-AF65-F5344CB8AC3E}">
        <p14:creationId xmlns:p14="http://schemas.microsoft.com/office/powerpoint/2010/main" val="274692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7" grpId="0" animBg="1"/>
      <p:bldP spid="16" grpId="0"/>
      <p:bldP spid="18" grpId="0" animBg="1"/>
      <p:bldP spid="19" grpId="0" animBg="1"/>
      <p:bldP spid="20" grpId="0" animBg="1"/>
      <p:bldP spid="21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1719-3938-427F-85C4-74E9BA4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 = Limited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9303C-8C41-4F64-9DFA-524D46AB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44" y="4137532"/>
            <a:ext cx="3793788" cy="2576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DE152-9BD1-4931-BAA7-92236621AA4D}"/>
              </a:ext>
            </a:extLst>
          </p:cNvPr>
          <p:cNvSpPr txBox="1"/>
          <p:nvPr/>
        </p:nvSpPr>
        <p:spPr bwMode="gray">
          <a:xfrm>
            <a:off x="503142" y="1258349"/>
            <a:ext cx="6979641" cy="755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dirty="0"/>
              <a:t>The batch dataset has 8 episodes with the following (state, return) values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351E48-254D-48F2-BD7B-5FC34C256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24365"/>
              </p:ext>
            </p:extLst>
          </p:nvPr>
        </p:nvGraphicFramePr>
        <p:xfrm>
          <a:off x="478368" y="2313263"/>
          <a:ext cx="3330234" cy="356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0766">
                  <a:extLst>
                    <a:ext uri="{9D8B030D-6E8A-4147-A177-3AD203B41FA5}">
                      <a16:colId xmlns:a16="http://schemas.microsoft.com/office/drawing/2014/main" val="4146626659"/>
                    </a:ext>
                  </a:extLst>
                </a:gridCol>
                <a:gridCol w="1929468">
                  <a:extLst>
                    <a:ext uri="{9D8B030D-6E8A-4147-A177-3AD203B41FA5}">
                      <a16:colId xmlns:a16="http://schemas.microsoft.com/office/drawing/2014/main" val="4004261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1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(A,0), (B,0)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7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6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2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2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98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7883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B2CA8-23EF-444A-807A-9F8C74C5B9A3}"/>
              </a:ext>
            </a:extLst>
          </p:cNvPr>
          <p:cNvSpPr txBox="1"/>
          <p:nvPr/>
        </p:nvSpPr>
        <p:spPr bwMode="gray">
          <a:xfrm>
            <a:off x="4438913" y="2184807"/>
            <a:ext cx="6979640" cy="4493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dirty="0"/>
              <a:t>What are the value function estimates for A and B?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D0858-CF63-4647-BFFF-7FD0DA6AAEEC}"/>
              </a:ext>
            </a:extLst>
          </p:cNvPr>
          <p:cNvSpPr/>
          <p:nvPr/>
        </p:nvSpPr>
        <p:spPr>
          <a:xfrm>
            <a:off x="4389410" y="2571866"/>
            <a:ext cx="7324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u="sng" dirty="0"/>
              <a:t>Monte Carlo:</a:t>
            </a:r>
            <a:r>
              <a:rPr lang="en-US" dirty="0"/>
              <a:t> 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(A) = 0/8 = 0,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V(B) = 6/8 = </a:t>
            </a:r>
            <a:r>
              <a:rPr lang="en-US" dirty="0">
                <a:solidFill>
                  <a:srgbClr val="C00000"/>
                </a:solidFill>
              </a:rPr>
              <a:t>0.75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43F6C-E928-467E-8147-DFD2C1819966}"/>
              </a:ext>
            </a:extLst>
          </p:cNvPr>
          <p:cNvSpPr/>
          <p:nvPr/>
        </p:nvSpPr>
        <p:spPr>
          <a:xfrm>
            <a:off x="4434783" y="366898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u="sng" dirty="0"/>
              <a:t>Temporal Difference</a:t>
            </a:r>
            <a:r>
              <a:rPr lang="en-US" dirty="0"/>
              <a:t>: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V(A) = R(A) + [</a:t>
            </a:r>
            <a:r>
              <a:rPr lang="en-US" dirty="0">
                <a:solidFill>
                  <a:srgbClr val="C00000"/>
                </a:solidFill>
              </a:rPr>
              <a:t>R(B) + V(B) </a:t>
            </a:r>
            <a:r>
              <a:rPr lang="en-US" dirty="0"/>
              <a:t>- V(A)] = </a:t>
            </a:r>
            <a:r>
              <a:rPr lang="en-US" dirty="0">
                <a:solidFill>
                  <a:srgbClr val="C00000"/>
                </a:solidFill>
              </a:rPr>
              <a:t>0.75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V(B) = 0.75</a:t>
            </a:r>
          </a:p>
        </p:txBody>
      </p:sp>
    </p:spTree>
    <p:extLst>
      <p:ext uri="{BB962C8B-B14F-4D97-AF65-F5344CB8AC3E}">
        <p14:creationId xmlns:p14="http://schemas.microsoft.com/office/powerpoint/2010/main" val="35250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0F82-7AEC-4F48-93E7-3C6182EC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pt-BR" dirty="0"/>
              <a:t>Temporal Difference (TD) vs Monte Carlo (MC)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E1446-27B2-4CF3-BC6F-3F43065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16" y="2034971"/>
            <a:ext cx="10423293" cy="42735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0DA6C-68D7-4435-BB56-C1C62E08A04A}"/>
              </a:ext>
            </a:extLst>
          </p:cNvPr>
          <p:cNvSpPr txBox="1"/>
          <p:nvPr/>
        </p:nvSpPr>
        <p:spPr bwMode="gray">
          <a:xfrm>
            <a:off x="1003416" y="6403362"/>
            <a:ext cx="4941115" cy="2265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u="sng" dirty="0"/>
              <a:t>source:</a:t>
            </a:r>
            <a:r>
              <a:rPr lang="pt-BR" sz="1200" dirty="0"/>
              <a:t> page 125 [Sutton &amp; Barto 2018</a:t>
            </a:r>
            <a:r>
              <a:rPr lang="en-US" sz="1200" dirty="0"/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04A5F-45EC-49D5-B631-3911A0E4B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08" y="961039"/>
            <a:ext cx="8566383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FD59-B637-4237-A72C-E5A13EBE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pros and 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7293-360D-4DD6-B8DA-11B9C56457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r>
                  <a:rPr lang="en-US" dirty="0"/>
                  <a:t>Monte Carlo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High Variance, Low Bias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Good Convergence properties (even with function approximation)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very sensitive to initial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Simple to understand and use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efficient in non-Markov environments, because it does not explore the Markov Property</a:t>
                </a:r>
              </a:p>
              <a:p>
                <a:r>
                  <a:rPr lang="en-US" dirty="0"/>
                  <a:t>TD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Low Variance, High Bias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TD(zero)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dirty="0"/>
                  <a:t>(not always with function approximation)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sensitive to initial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efficient in Markov environments, because it does explore the Markov Property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7293-360D-4DD6-B8DA-11B9C5645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2"/>
                <a:stretch>
                  <a:fillRect l="-1275" t="-1144" r="-1168" b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05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C451-6A24-491E-B29C-4F6EF7F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Comparing the three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EE8F6-546B-4C85-9E90-0CE0D0C9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2" y="1356175"/>
            <a:ext cx="3388440" cy="206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3CACA-4324-43AA-9DEE-FEC05AB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512" y="1315623"/>
            <a:ext cx="3280010" cy="206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A5FF7-2326-425D-8441-6A8DBDCF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81" y="3679494"/>
            <a:ext cx="4760891" cy="311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A57B0-97F2-498A-AF82-BF449043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430" y="3105577"/>
            <a:ext cx="4149049" cy="373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7CA36-2302-4B81-9E1D-ED22550EC121}"/>
              </a:ext>
            </a:extLst>
          </p:cNvPr>
          <p:cNvSpPr txBox="1"/>
          <p:nvPr/>
        </p:nvSpPr>
        <p:spPr bwMode="gray">
          <a:xfrm>
            <a:off x="615521" y="4304310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9DC28-B7CA-4812-8BAD-4D5054535DDE}"/>
              </a:ext>
            </a:extLst>
          </p:cNvPr>
          <p:cNvSpPr txBox="1"/>
          <p:nvPr/>
        </p:nvSpPr>
        <p:spPr bwMode="gray">
          <a:xfrm>
            <a:off x="1417167" y="1168025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Monte Carlo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9FDF9-9206-4944-BC4C-CD1E9C3BA541}"/>
              </a:ext>
            </a:extLst>
          </p:cNvPr>
          <p:cNvSpPr txBox="1"/>
          <p:nvPr/>
        </p:nvSpPr>
        <p:spPr bwMode="gray">
          <a:xfrm>
            <a:off x="3817875" y="1086991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Temporal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319DE-F58B-43E7-A787-CC2B6D782D72}"/>
              </a:ext>
            </a:extLst>
          </p:cNvPr>
          <p:cNvSpPr txBox="1"/>
          <p:nvPr/>
        </p:nvSpPr>
        <p:spPr bwMode="gray">
          <a:xfrm>
            <a:off x="7267324" y="1228771"/>
            <a:ext cx="4760891" cy="1819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Bootstrapping:  updating = to estimate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does not bootstrap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and </a:t>
            </a:r>
            <a:r>
              <a:rPr lang="en-US" sz="1400" u="sng" dirty="0"/>
              <a:t>TD bootstrap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Sampling:  updating = to sample an expectation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and </a:t>
            </a:r>
            <a:r>
              <a:rPr lang="en-US" sz="1400" u="sng" dirty="0"/>
              <a:t>TD sample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does not sample</a:t>
            </a:r>
          </a:p>
        </p:txBody>
      </p:sp>
    </p:spTree>
    <p:extLst>
      <p:ext uri="{BB962C8B-B14F-4D97-AF65-F5344CB8AC3E}">
        <p14:creationId xmlns:p14="http://schemas.microsoft.com/office/powerpoint/2010/main" val="39391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F9247-4F25-4ABF-87B9-70445CE5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40" y="1135788"/>
            <a:ext cx="6149917" cy="4328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21EAC-5591-4925-B881-35BF3589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TD(lambda) = Trade-off between TD(0) and 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89EA-CC66-4F75-A036-B87EE9E6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43" y="1950856"/>
            <a:ext cx="3634391" cy="257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9FF95-3F1D-4A0D-8C2C-C600EC0CFC89}"/>
              </a:ext>
            </a:extLst>
          </p:cNvPr>
          <p:cNvSpPr txBox="1"/>
          <p:nvPr/>
        </p:nvSpPr>
        <p:spPr bwMode="gray">
          <a:xfrm>
            <a:off x="7080309" y="5544159"/>
            <a:ext cx="2818700" cy="612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Alpha = Learning rate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Gamma = Discount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EC20E-4BB8-46D5-B92C-D6FA0FA2D867}"/>
              </a:ext>
            </a:extLst>
          </p:cNvPr>
          <p:cNvSpPr txBox="1"/>
          <p:nvPr/>
        </p:nvSpPr>
        <p:spPr bwMode="gray">
          <a:xfrm>
            <a:off x="1518407" y="5417360"/>
            <a:ext cx="4412610" cy="4329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Which n-value is the best?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EF769-877D-4CE5-89A2-444340264235}"/>
              </a:ext>
            </a:extLst>
          </p:cNvPr>
          <p:cNvGrpSpPr/>
          <p:nvPr/>
        </p:nvGrpSpPr>
        <p:grpSpPr>
          <a:xfrm>
            <a:off x="945458" y="1685547"/>
            <a:ext cx="4532208" cy="1468714"/>
            <a:chOff x="945458" y="1685547"/>
            <a:chExt cx="4532208" cy="1468714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CA82BFCF-27EC-4BA1-B44C-0078479AD081}"/>
                </a:ext>
              </a:extLst>
            </p:cNvPr>
            <p:cNvCxnSpPr>
              <a:cxnSpLocks/>
              <a:stCxn id="16" idx="3"/>
              <a:endCxn id="9" idx="1"/>
            </p:cNvCxnSpPr>
            <p:nvPr/>
          </p:nvCxnSpPr>
          <p:spPr bwMode="gray">
            <a:xfrm>
              <a:off x="4330661" y="1908496"/>
              <a:ext cx="861779" cy="10947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A945967-4DB0-4855-AD95-5F6A0AD2B5DB}"/>
                </a:ext>
              </a:extLst>
            </p:cNvPr>
            <p:cNvSpPr/>
            <p:nvPr/>
          </p:nvSpPr>
          <p:spPr bwMode="gray">
            <a:xfrm>
              <a:off x="5192440" y="2852257"/>
              <a:ext cx="285226" cy="302004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767D99-3332-4152-B898-8B9111D66D59}"/>
                </a:ext>
              </a:extLst>
            </p:cNvPr>
            <p:cNvSpPr/>
            <p:nvPr/>
          </p:nvSpPr>
          <p:spPr bwMode="gray">
            <a:xfrm>
              <a:off x="4263549" y="1853367"/>
              <a:ext cx="67112" cy="110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F1F7EF1-7F7F-4BE8-B51C-72F5A7D4FC24}"/>
                </a:ext>
              </a:extLst>
            </p:cNvPr>
            <p:cNvCxnSpPr>
              <a:cxnSpLocks/>
              <a:stCxn id="20" idx="0"/>
              <a:endCxn id="23" idx="1"/>
            </p:cNvCxnSpPr>
            <p:nvPr/>
          </p:nvCxnSpPr>
          <p:spPr bwMode="gray">
            <a:xfrm rot="16200000" flipH="1">
              <a:off x="3022229" y="-333662"/>
              <a:ext cx="126995" cy="4213426"/>
            </a:xfrm>
            <a:prstGeom prst="bentConnector4">
              <a:avLst>
                <a:gd name="adj1" fmla="val -180007"/>
                <a:gd name="adj2" fmla="val 93404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63074A-F774-4621-A32D-D66F9E096F6E}"/>
                </a:ext>
              </a:extLst>
            </p:cNvPr>
            <p:cNvSpPr/>
            <p:nvPr/>
          </p:nvSpPr>
          <p:spPr bwMode="gray">
            <a:xfrm>
              <a:off x="945458" y="1709554"/>
              <a:ext cx="67112" cy="110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778085-659F-48BD-8D7B-E9343821733B}"/>
                </a:ext>
              </a:extLst>
            </p:cNvPr>
            <p:cNvSpPr/>
            <p:nvPr/>
          </p:nvSpPr>
          <p:spPr bwMode="gray">
            <a:xfrm>
              <a:off x="5192440" y="1685547"/>
              <a:ext cx="285226" cy="302004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87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A6F1-D7A5-4D6D-9CC7-1AAE4F9B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TD(λ) Which n value is the best?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525B0-C6E6-4C29-96B3-5FEBA0C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9" y="1238480"/>
            <a:ext cx="10347471" cy="53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6E56-2439-45A6-8B05-910CEFC56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115" y="4401471"/>
            <a:ext cx="11228913" cy="1555362"/>
          </a:xfrm>
          <a:noFill/>
        </p:spPr>
        <p:txBody>
          <a:bodyPr/>
          <a:lstStyle/>
          <a:p>
            <a:r>
              <a:rPr lang="en-US" sz="3600" b="1" dirty="0"/>
              <a:t>Control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Improving the policy to find optimal value-function</a:t>
            </a:r>
          </a:p>
        </p:txBody>
      </p:sp>
    </p:spTree>
    <p:extLst>
      <p:ext uri="{BB962C8B-B14F-4D97-AF65-F5344CB8AC3E}">
        <p14:creationId xmlns:p14="http://schemas.microsoft.com/office/powerpoint/2010/main" val="4143322662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40C2-9406-46B5-A8F1-C758F727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pt-BR" dirty="0"/>
              <a:t>Generalized Policy Iteration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DF357-26F1-4585-BBB4-B653DAB82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1973" y="849468"/>
            <a:ext cx="6054983" cy="3643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50961-A3D2-4E3C-A754-7A2A5842DC3F}"/>
              </a:ext>
            </a:extLst>
          </p:cNvPr>
          <p:cNvSpPr txBox="1"/>
          <p:nvPr/>
        </p:nvSpPr>
        <p:spPr bwMode="gray">
          <a:xfrm>
            <a:off x="590530" y="4370666"/>
            <a:ext cx="5171104" cy="2120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pt-BR" u="sng" dirty="0"/>
              <a:t>Policy Evaluation</a:t>
            </a:r>
            <a:r>
              <a:rPr lang="en-US" dirty="0"/>
              <a:t>:</a:t>
            </a:r>
            <a:r>
              <a:rPr lang="pt-BR" dirty="0"/>
              <a:t>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/>
              <a:t>What? estimates V</a:t>
            </a:r>
            <a:r>
              <a:rPr lang="el-GR" baseline="48000" dirty="0"/>
              <a:t>ϖ</a:t>
            </a:r>
            <a:endParaRPr lang="en-US" baseline="480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How? Iterative policy evaluation</a:t>
            </a:r>
            <a:endParaRPr lang="pt-B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 startAt="2"/>
            </a:pPr>
            <a:r>
              <a:rPr lang="pt-BR" u="sng" dirty="0"/>
              <a:t>Policy Improvement</a:t>
            </a:r>
            <a:r>
              <a:rPr lang="pt-BR" dirty="0"/>
              <a:t>: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/>
              <a:t>What? generates a </a:t>
            </a:r>
            <a:r>
              <a:rPr lang="el-GR" dirty="0"/>
              <a:t>ϖ</a:t>
            </a:r>
            <a:r>
              <a:rPr lang="en-US" dirty="0"/>
              <a:t>’ ≥ </a:t>
            </a:r>
            <a:r>
              <a:rPr lang="el-GR" dirty="0"/>
              <a:t>ϖ</a:t>
            </a:r>
            <a:endParaRPr lang="en-US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How? Greedy policy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1D47D-27CF-48B8-88F1-E618A35FC47F}"/>
              </a:ext>
            </a:extLst>
          </p:cNvPr>
          <p:cNvSpPr/>
          <p:nvPr/>
        </p:nvSpPr>
        <p:spPr>
          <a:xfrm>
            <a:off x="9543991" y="3429000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/>
              <a:t>ϖ</a:t>
            </a:r>
            <a:r>
              <a:rPr lang="en-US" sz="2400" dirty="0"/>
              <a:t>* ==V*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F720E-D099-41C7-ABD9-EEFDE8729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3" y="1010747"/>
            <a:ext cx="3461617" cy="2935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4E94AD-AE66-433A-B2AB-1DDE2F105441}"/>
              </a:ext>
            </a:extLst>
          </p:cNvPr>
          <p:cNvSpPr txBox="1"/>
          <p:nvPr/>
        </p:nvSpPr>
        <p:spPr bwMode="gray">
          <a:xfrm>
            <a:off x="7172300" y="5001300"/>
            <a:ext cx="2899176" cy="423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Monte Carlo Evaluation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7CDB6-31D4-458B-8873-B8B62066F720}"/>
              </a:ext>
            </a:extLst>
          </p:cNvPr>
          <p:cNvSpPr txBox="1"/>
          <p:nvPr/>
        </p:nvSpPr>
        <p:spPr bwMode="gray">
          <a:xfrm>
            <a:off x="6652470" y="5674241"/>
            <a:ext cx="5402510" cy="10397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epsilon-Greedy (fixed exploration rate)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Monte Carlo GLIE (decaying exploratoin rate)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TD(0) and TD(lambda)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8BE8B-2190-4317-A811-CD6E26BC7A1C}"/>
              </a:ext>
            </a:extLst>
          </p:cNvPr>
          <p:cNvSpPr txBox="1"/>
          <p:nvPr/>
        </p:nvSpPr>
        <p:spPr bwMode="gray">
          <a:xfrm>
            <a:off x="6430367" y="4523871"/>
            <a:ext cx="4383042" cy="658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b="1" dirty="0"/>
              <a:t>Variations to these components: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2A1775-00D2-44D9-9099-B417C6DCBF8E}"/>
              </a:ext>
            </a:extLst>
          </p:cNvPr>
          <p:cNvSpPr/>
          <p:nvPr/>
        </p:nvSpPr>
        <p:spPr>
          <a:xfrm>
            <a:off x="7005740" y="1010747"/>
            <a:ext cx="2187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Convergence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F0C6AB-9A1D-438D-9B80-D58F10A5D62E}"/>
              </a:ext>
            </a:extLst>
          </p:cNvPr>
          <p:cNvCxnSpPr/>
          <p:nvPr/>
        </p:nvCxnSpPr>
        <p:spPr bwMode="gray">
          <a:xfrm>
            <a:off x="4798503" y="5216542"/>
            <a:ext cx="150162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466BA8-2D08-46FC-8569-35349C5D2C5C}"/>
              </a:ext>
            </a:extLst>
          </p:cNvPr>
          <p:cNvCxnSpPr/>
          <p:nvPr/>
        </p:nvCxnSpPr>
        <p:spPr bwMode="gray">
          <a:xfrm>
            <a:off x="4928738" y="6281090"/>
            <a:ext cx="150162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EEB-98D8-4DCA-BB1D-FC477501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used for these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7B8D3-47A2-451D-89E2-1BA7B704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004" y="4659002"/>
            <a:ext cx="1336034" cy="170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3E8948-E1E1-4755-AF33-1EE3A4036A46}"/>
              </a:ext>
            </a:extLst>
          </p:cNvPr>
          <p:cNvSpPr/>
          <p:nvPr/>
        </p:nvSpPr>
        <p:spPr>
          <a:xfrm>
            <a:off x="478369" y="1843951"/>
            <a:ext cx="10163669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Lectures at UCL from DeepMind Research Scientists: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David Silver, 2015, </a:t>
            </a:r>
            <a:r>
              <a:rPr lang="en-US" dirty="0">
                <a:hlinkClick r:id="rId3"/>
              </a:rPr>
              <a:t>https://www.davidsilver.uk/wp-content/uploads/2020/03/MC-TD.pdf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 err="1"/>
              <a:t>Hado</a:t>
            </a:r>
            <a:r>
              <a:rPr lang="en-US" dirty="0"/>
              <a:t> Van </a:t>
            </a:r>
            <a:r>
              <a:rPr lang="en-US" dirty="0" err="1"/>
              <a:t>Hansselt</a:t>
            </a:r>
            <a:r>
              <a:rPr lang="en-US" dirty="0"/>
              <a:t>, 2018 </a:t>
            </a:r>
            <a:r>
              <a:rPr lang="en-US" dirty="0">
                <a:hlinkClick r:id="rId4"/>
              </a:rPr>
              <a:t>https://www.youtube.com/watch?v=nnxHlg-2WgA&amp;list=PLqYmG7hTraZBKeNJ-JE_eyJHZ7XgBoAyb&amp;index=4</a:t>
            </a:r>
            <a:r>
              <a:rPr lang="en-US" dirty="0"/>
              <a:t>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Textbook: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Sutton &amp; </a:t>
            </a:r>
            <a:r>
              <a:rPr lang="en-US" dirty="0" err="1"/>
              <a:t>Barto</a:t>
            </a:r>
            <a:r>
              <a:rPr lang="en-US" dirty="0"/>
              <a:t> 2018, </a:t>
            </a:r>
            <a:r>
              <a:rPr lang="en-US" b="1" dirty="0"/>
              <a:t>An Introduction to Reinforcement Learning</a:t>
            </a:r>
            <a:r>
              <a:rPr lang="en-US" dirty="0"/>
              <a:t>, MIT Press.</a:t>
            </a:r>
          </a:p>
        </p:txBody>
      </p:sp>
    </p:spTree>
    <p:extLst>
      <p:ext uri="{BB962C8B-B14F-4D97-AF65-F5344CB8AC3E}">
        <p14:creationId xmlns:p14="http://schemas.microsoft.com/office/powerpoint/2010/main" val="30372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F4-4863-4A68-9182-157A6DDD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BD2B62-C100-4D2B-81A3-714E451C444E}"/>
                  </a:ext>
                </a:extLst>
              </p:cNvPr>
              <p:cNvSpPr/>
              <p:nvPr/>
            </p:nvSpPr>
            <p:spPr>
              <a:xfrm>
                <a:off x="696235" y="1293430"/>
                <a:ext cx="3500574" cy="51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BD2B62-C100-4D2B-81A3-714E451C4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35" y="1293430"/>
                <a:ext cx="3500574" cy="517065"/>
              </a:xfrm>
              <a:prstGeom prst="rect">
                <a:avLst/>
              </a:prstGeom>
              <a:blipFill>
                <a:blip r:embed="rId2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27B2F8-B081-43D0-8D47-CA52E927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626" y="1908576"/>
            <a:ext cx="4415594" cy="2657131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7470CF0-0BD5-46B6-9D4C-C100F9728D95}"/>
              </a:ext>
            </a:extLst>
          </p:cNvPr>
          <p:cNvCxnSpPr/>
          <p:nvPr/>
        </p:nvCxnSpPr>
        <p:spPr bwMode="gray">
          <a:xfrm rot="5400000" flipH="1" flipV="1">
            <a:off x="2693626" y="1875814"/>
            <a:ext cx="906011" cy="59561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F1A272-2994-4EBE-B85C-862852A8F4BC}"/>
              </a:ext>
            </a:extLst>
          </p:cNvPr>
          <p:cNvCxnSpPr>
            <a:cxnSpLocks/>
            <a:endCxn id="13" idx="0"/>
          </p:cNvCxnSpPr>
          <p:nvPr/>
        </p:nvCxnSpPr>
        <p:spPr bwMode="gray">
          <a:xfrm rot="5400000">
            <a:off x="2732765" y="4395660"/>
            <a:ext cx="723328" cy="220331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B257BA-2013-49D7-BB38-39E663995B19}"/>
              </a:ext>
            </a:extLst>
          </p:cNvPr>
          <p:cNvSpPr txBox="1"/>
          <p:nvPr/>
        </p:nvSpPr>
        <p:spPr bwMode="gray">
          <a:xfrm>
            <a:off x="822121" y="4867489"/>
            <a:ext cx="4324283" cy="266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dirty="0"/>
              <a:t>No guarantee that </a:t>
            </a:r>
            <a:r>
              <a:rPr lang="pt-BR" sz="1600" dirty="0" err="1"/>
              <a:t>will</a:t>
            </a:r>
            <a:r>
              <a:rPr lang="pt-BR" sz="1600" dirty="0"/>
              <a:t> </a:t>
            </a:r>
            <a:r>
              <a:rPr lang="pt-BR" sz="1600" dirty="0" err="1"/>
              <a:t>find</a:t>
            </a:r>
            <a:r>
              <a:rPr lang="pt-BR" sz="1600" dirty="0"/>
              <a:t> the optimum</a:t>
            </a:r>
            <a:endParaRPr lang="en-US" sz="16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C4E79-5C93-4D9E-B99B-616B5305EAD6}"/>
              </a:ext>
            </a:extLst>
          </p:cNvPr>
          <p:cNvSpPr txBox="1"/>
          <p:nvPr/>
        </p:nvSpPr>
        <p:spPr bwMode="gray">
          <a:xfrm>
            <a:off x="6096000" y="1037635"/>
            <a:ext cx="4324283" cy="5329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u="sng" dirty="0"/>
              <a:t>Solution part-1</a:t>
            </a:r>
            <a:r>
              <a:rPr lang="pt-BR" sz="1600" dirty="0"/>
              <a:t>: use Q because it is based on state, action pairs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260DC6-B31E-419B-904F-FCC97425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501" y="1608697"/>
            <a:ext cx="4824444" cy="33797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69CF83-8A50-4B84-921A-681DF9F1345B}"/>
              </a:ext>
            </a:extLst>
          </p:cNvPr>
          <p:cNvSpPr/>
          <p:nvPr/>
        </p:nvSpPr>
        <p:spPr>
          <a:xfrm>
            <a:off x="6500388" y="5235590"/>
            <a:ext cx="543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u="sng" dirty="0"/>
              <a:t>Solution part-2</a:t>
            </a:r>
            <a:r>
              <a:rPr lang="pt-BR" sz="1600" dirty="0"/>
              <a:t>: add randomness in the choice of action (e-Greedy)</a:t>
            </a:r>
            <a:endParaRPr lang="en-US" sz="1600" dirty="0" err="1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D61D226-5DC7-48A3-B37E-732B29C11213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 rot="5400000" flipH="1" flipV="1">
            <a:off x="7825144" y="1740626"/>
            <a:ext cx="603046" cy="262949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D80D66-E29F-40AD-8A9A-FAEDA6F6F73D}"/>
              </a:ext>
            </a:extLst>
          </p:cNvPr>
          <p:cNvGrpSpPr/>
          <p:nvPr/>
        </p:nvGrpSpPr>
        <p:grpSpPr>
          <a:xfrm>
            <a:off x="3343430" y="5347005"/>
            <a:ext cx="2660073" cy="1366994"/>
            <a:chOff x="4322618" y="5347005"/>
            <a:chExt cx="2660073" cy="136699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20D5D3EB-EC5E-473C-A0AC-36F2FCEAEA24}"/>
                </a:ext>
              </a:extLst>
            </p:cNvPr>
            <p:cNvSpPr/>
            <p:nvPr/>
          </p:nvSpPr>
          <p:spPr bwMode="gray">
            <a:xfrm>
              <a:off x="5089794" y="5950524"/>
              <a:ext cx="1705861" cy="678873"/>
            </a:xfrm>
            <a:prstGeom prst="bracePair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EB5428-FA2C-42E3-9F31-CF972A43D0C4}"/>
                </a:ext>
              </a:extLst>
            </p:cNvPr>
            <p:cNvSpPr/>
            <p:nvPr/>
          </p:nvSpPr>
          <p:spPr>
            <a:xfrm>
              <a:off x="4447309" y="5347005"/>
              <a:ext cx="23483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Control</a:t>
              </a:r>
            </a:p>
            <a:p>
              <a:r>
                <a:rPr lang="en-US" dirty="0"/>
                <a:t>  for-loop: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9F78A-D5FE-41F7-AC6D-6C77488D8A8A}"/>
                </a:ext>
              </a:extLst>
            </p:cNvPr>
            <p:cNvSpPr/>
            <p:nvPr/>
          </p:nvSpPr>
          <p:spPr bwMode="gray">
            <a:xfrm>
              <a:off x="4322618" y="5347005"/>
              <a:ext cx="2660073" cy="1366994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5886992-58DC-47A2-98FB-B318933AFF67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7934153" y="4638960"/>
            <a:ext cx="949979" cy="243280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1E9C09B-C0A2-4FC9-A7F8-EB1A30928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00" y="1788567"/>
            <a:ext cx="4879663" cy="31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D0FF-CCE7-4DF0-8DB7-522B2CA9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GLIE Monte Carlo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5F715-7A6B-4652-B8DF-2E6653DA7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</p:spPr>
            <p:txBody>
              <a:bodyPr/>
              <a:lstStyle/>
              <a:p>
                <a:r>
                  <a:rPr lang="pt-BR" dirty="0"/>
                  <a:t>GLIE – </a:t>
                </a:r>
                <a:r>
                  <a:rPr lang="pt-BR" b="1" dirty="0"/>
                  <a:t>G</a:t>
                </a:r>
                <a:r>
                  <a:rPr lang="pt-BR" dirty="0"/>
                  <a:t>reedy in the </a:t>
                </a:r>
                <a:r>
                  <a:rPr lang="pt-BR" b="1" dirty="0"/>
                  <a:t>L</a:t>
                </a:r>
                <a:r>
                  <a:rPr lang="pt-BR" dirty="0"/>
                  <a:t>imit with </a:t>
                </a:r>
                <a:r>
                  <a:rPr lang="pt-BR" b="1" dirty="0"/>
                  <a:t>I</a:t>
                </a:r>
                <a:r>
                  <a:rPr lang="pt-BR" dirty="0"/>
                  <a:t>nfinite in the limite </a:t>
                </a:r>
                <a:r>
                  <a:rPr lang="pt-BR" b="1" dirty="0"/>
                  <a:t>E</a:t>
                </a:r>
                <a:r>
                  <a:rPr lang="pt-BR" dirty="0"/>
                  <a:t>xploration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Decays epsilon, for instance </a:t>
                </a:r>
                <a:r>
                  <a:rPr lang="el-GR" dirty="0"/>
                  <a:t>ε</a:t>
                </a:r>
                <a:r>
                  <a:rPr lang="pt-BR" dirty="0"/>
                  <a:t> </a:t>
                </a:r>
              </a:p>
              <a:p>
                <a:r>
                  <a:rPr lang="pt-BR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/>
                  <a:t>, where k is the episode count</a:t>
                </a:r>
              </a:p>
              <a:p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All &lt;state,action&gt; pairs are explored indefinitely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The policy </a:t>
                </a:r>
                <a:r>
                  <a:rPr lang="el-GR" sz="2000" dirty="0"/>
                  <a:t>ϖ</a:t>
                </a:r>
                <a:r>
                  <a:rPr lang="pt-BR" sz="2000" dirty="0"/>
                  <a:t> </a:t>
                </a:r>
                <a:r>
                  <a:rPr lang="pt-BR" dirty="0"/>
                  <a:t>converges to a greedy policy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Theorem shows that it also converges to the optimal value-function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5F715-7A6B-4652-B8DF-2E6653DA7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  <a:blipFill>
                <a:blip r:embed="rId2"/>
                <a:stretch>
                  <a:fillRect l="-1275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DB7BF5F-EF55-4C0B-9A87-1D785DC1DEB8}"/>
              </a:ext>
            </a:extLst>
          </p:cNvPr>
          <p:cNvSpPr/>
          <p:nvPr/>
        </p:nvSpPr>
        <p:spPr>
          <a:xfrm>
            <a:off x="705578" y="5972567"/>
            <a:ext cx="854747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Advantage:</a:t>
            </a:r>
            <a:r>
              <a:rPr lang="en-US" dirty="0"/>
              <a:t> Converges to the optimal greedy policy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F2145-41F4-4942-832C-037519C343CE}"/>
              </a:ext>
            </a:extLst>
          </p:cNvPr>
          <p:cNvSpPr/>
          <p:nvPr/>
        </p:nvSpPr>
        <p:spPr>
          <a:xfrm>
            <a:off x="705578" y="6344667"/>
            <a:ext cx="8547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Caveat:</a:t>
            </a:r>
            <a:r>
              <a:rPr lang="en-US" dirty="0"/>
              <a:t> Still expensive, even with partial episodes</a:t>
            </a:r>
          </a:p>
        </p:txBody>
      </p:sp>
    </p:spTree>
    <p:extLst>
      <p:ext uri="{BB962C8B-B14F-4D97-AF65-F5344CB8AC3E}">
        <p14:creationId xmlns:p14="http://schemas.microsoft.com/office/powerpoint/2010/main" val="163658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5DD9-3C49-4152-AE68-800F78C6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versus Off-Policy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A5BB08-9B2D-4751-A1E6-92CCC7F34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38" y="1369369"/>
            <a:ext cx="6708617" cy="21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155-9A4B-4321-B6FD-2DD17F6C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 err="1"/>
              <a:t>Sarsa</a:t>
            </a:r>
            <a:r>
              <a:rPr lang="en-US" dirty="0"/>
              <a:t>: On-Policy TD Control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DA058-01CD-46A5-A1B1-D287BD74E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82" y="1819020"/>
            <a:ext cx="8771021" cy="3751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6169F-2486-4769-817A-C1EBB45393A5}"/>
              </a:ext>
            </a:extLst>
          </p:cNvPr>
          <p:cNvSpPr/>
          <p:nvPr/>
        </p:nvSpPr>
        <p:spPr>
          <a:xfrm>
            <a:off x="705578" y="5972567"/>
            <a:ext cx="854747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Advantage:</a:t>
            </a:r>
            <a:r>
              <a:rPr lang="en-US" dirty="0"/>
              <a:t> Converges to the optimal greedy policy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75F9A-539F-4DE9-8427-795E7331AE2D}"/>
              </a:ext>
            </a:extLst>
          </p:cNvPr>
          <p:cNvSpPr/>
          <p:nvPr/>
        </p:nvSpPr>
        <p:spPr>
          <a:xfrm>
            <a:off x="705578" y="6344667"/>
            <a:ext cx="8547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Caveat:</a:t>
            </a:r>
            <a:r>
              <a:rPr lang="en-US" dirty="0"/>
              <a:t> Still expensive, even with partial episodes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6C8B9-759C-49C2-BA4E-FA189FB8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5" y="1028882"/>
            <a:ext cx="11210925" cy="7810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5325478-A372-4735-AE06-1F002A2E8CCC}"/>
              </a:ext>
            </a:extLst>
          </p:cNvPr>
          <p:cNvSpPr/>
          <p:nvPr/>
        </p:nvSpPr>
        <p:spPr bwMode="gray">
          <a:xfrm>
            <a:off x="1557195" y="1998344"/>
            <a:ext cx="172016" cy="174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5C33E-C497-4EC1-A429-741132EFCE38}"/>
              </a:ext>
            </a:extLst>
          </p:cNvPr>
          <p:cNvSpPr/>
          <p:nvPr/>
        </p:nvSpPr>
        <p:spPr bwMode="gray">
          <a:xfrm>
            <a:off x="1557195" y="3679319"/>
            <a:ext cx="172016" cy="174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9E03E3-E88E-41AE-84F7-7BBBD6ECB881}"/>
              </a:ext>
            </a:extLst>
          </p:cNvPr>
          <p:cNvSpPr/>
          <p:nvPr/>
        </p:nvSpPr>
        <p:spPr bwMode="gray">
          <a:xfrm>
            <a:off x="1430182" y="2717847"/>
            <a:ext cx="426043" cy="45267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95219A-DB5B-4312-A3D2-732537E181F2}"/>
              </a:ext>
            </a:extLst>
          </p:cNvPr>
          <p:cNvCxnSpPr>
            <a:stCxn id="11" idx="4"/>
            <a:endCxn id="13" idx="0"/>
          </p:cNvCxnSpPr>
          <p:nvPr/>
        </p:nvCxnSpPr>
        <p:spPr bwMode="gray">
          <a:xfrm>
            <a:off x="1643203" y="2172835"/>
            <a:ext cx="1" cy="54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73F0C9-FBEF-4AAB-87A5-60EBD208D007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 bwMode="gray">
          <a:xfrm flipH="1">
            <a:off x="1643203" y="3170521"/>
            <a:ext cx="1" cy="50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87B1DA8-ECD2-4557-BA20-C03498E19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998" y="1839695"/>
            <a:ext cx="715812" cy="407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D0DA1C-469E-4297-BED1-179BB4F3E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76" y="2838076"/>
            <a:ext cx="600072" cy="476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97D853-2989-45E7-9AE6-9B782AF84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868" y="2329319"/>
            <a:ext cx="600071" cy="385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E3CC8D-FA27-4F46-843D-E742D69CA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11" y="3679319"/>
            <a:ext cx="6127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6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44E9-0DF8-4EE9-9FE5-91955ED3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off-policy TD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2738-076C-4658-AE11-A6BAD3A2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4" y="2607398"/>
            <a:ext cx="9722906" cy="4060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D7B38-BBD8-41D4-9542-C1A5B0C4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70993"/>
            <a:ext cx="8991600" cy="67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EA0DC-4C9C-4A56-93DA-1F23AB7648F9}"/>
              </a:ext>
            </a:extLst>
          </p:cNvPr>
          <p:cNvSpPr txBox="1"/>
          <p:nvPr/>
        </p:nvSpPr>
        <p:spPr bwMode="gray">
          <a:xfrm>
            <a:off x="5656997" y="2995684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44B0F-0464-4356-8080-62820F8614E1}"/>
              </a:ext>
            </a:extLst>
          </p:cNvPr>
          <p:cNvSpPr txBox="1"/>
          <p:nvPr/>
        </p:nvSpPr>
        <p:spPr bwMode="gray">
          <a:xfrm>
            <a:off x="7492621" y="267496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5DFA4-9AB2-4833-9967-EDCDBDF76170}"/>
              </a:ext>
            </a:extLst>
          </p:cNvPr>
          <p:cNvSpPr txBox="1"/>
          <p:nvPr/>
        </p:nvSpPr>
        <p:spPr bwMode="gray">
          <a:xfrm>
            <a:off x="6998328" y="2046083"/>
            <a:ext cx="3593472" cy="561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Choose among all possible actions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B898F-44A3-4BD3-966A-CA7B32F35FB9}"/>
              </a:ext>
            </a:extLst>
          </p:cNvPr>
          <p:cNvSpPr/>
          <p:nvPr/>
        </p:nvSpPr>
        <p:spPr bwMode="gray">
          <a:xfrm>
            <a:off x="6708618" y="1751673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250202-DCD4-4483-A77F-C09E1196DC1D}"/>
              </a:ext>
            </a:extLst>
          </p:cNvPr>
          <p:cNvCxnSpPr>
            <a:stCxn id="9" idx="2"/>
            <a:endCxn id="8" idx="0"/>
          </p:cNvCxnSpPr>
          <p:nvPr/>
        </p:nvCxnSpPr>
        <p:spPr bwMode="gray">
          <a:xfrm rot="16200000" flipH="1">
            <a:off x="8118646" y="1369665"/>
            <a:ext cx="248690" cy="1104145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ACC691-AD85-46BE-B521-6F30CA792605}"/>
              </a:ext>
            </a:extLst>
          </p:cNvPr>
          <p:cNvSpPr/>
          <p:nvPr/>
        </p:nvSpPr>
        <p:spPr bwMode="gray">
          <a:xfrm>
            <a:off x="6708619" y="1751674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7168C3F-6E0C-4037-89CC-C2A9938B6BEF}"/>
              </a:ext>
            </a:extLst>
          </p:cNvPr>
          <p:cNvCxnSpPr>
            <a:stCxn id="10" idx="2"/>
          </p:cNvCxnSpPr>
          <p:nvPr/>
        </p:nvCxnSpPr>
        <p:spPr bwMode="gray">
          <a:xfrm rot="16200000" flipH="1">
            <a:off x="8118647" y="1369666"/>
            <a:ext cx="248690" cy="1104145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1E22-C2E6-4CA2-8419-8705EA88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Sarsa</a:t>
            </a:r>
            <a:r>
              <a:rPr lang="en-US" dirty="0"/>
              <a:t> and Q-Learning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EB0CA4-3B70-43A2-8285-FE52B3F2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69" y="1597069"/>
            <a:ext cx="5540375" cy="2322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2852B-7571-486E-8C7A-CA20C3A6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94" y="1597069"/>
            <a:ext cx="5676900" cy="23225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A0FD22-8351-4616-AA35-0BCAB559B446}"/>
              </a:ext>
            </a:extLst>
          </p:cNvPr>
          <p:cNvCxnSpPr/>
          <p:nvPr/>
        </p:nvCxnSpPr>
        <p:spPr bwMode="gray">
          <a:xfrm>
            <a:off x="856878" y="2801923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7C0FF-4536-4597-B434-6BE588016E90}"/>
              </a:ext>
            </a:extLst>
          </p:cNvPr>
          <p:cNvCxnSpPr/>
          <p:nvPr/>
        </p:nvCxnSpPr>
        <p:spPr bwMode="gray">
          <a:xfrm>
            <a:off x="1042834" y="3281494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1891EA-FA62-4948-A8B0-D70BBDA8C018}"/>
              </a:ext>
            </a:extLst>
          </p:cNvPr>
          <p:cNvCxnSpPr/>
          <p:nvPr/>
        </p:nvCxnSpPr>
        <p:spPr bwMode="gray">
          <a:xfrm>
            <a:off x="6671847" y="3038213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4CD8F07-712B-475F-87C0-3BDF569A7597}"/>
              </a:ext>
            </a:extLst>
          </p:cNvPr>
          <p:cNvSpPr/>
          <p:nvPr/>
        </p:nvSpPr>
        <p:spPr bwMode="gray">
          <a:xfrm>
            <a:off x="4996845" y="3069823"/>
            <a:ext cx="159390" cy="543863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FDD99D-0AE2-432C-9D5C-5BF445BEFD62}"/>
              </a:ext>
            </a:extLst>
          </p:cNvPr>
          <p:cNvCxnSpPr>
            <a:stCxn id="11" idx="1"/>
          </p:cNvCxnSpPr>
          <p:nvPr/>
        </p:nvCxnSpPr>
        <p:spPr bwMode="gray">
          <a:xfrm>
            <a:off x="5156235" y="3341755"/>
            <a:ext cx="1426974" cy="545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3DE7DF2-8CB8-4A42-A30A-740CB534DB50}"/>
              </a:ext>
            </a:extLst>
          </p:cNvPr>
          <p:cNvGrpSpPr/>
          <p:nvPr/>
        </p:nvGrpSpPr>
        <p:grpSpPr>
          <a:xfrm>
            <a:off x="681688" y="2963678"/>
            <a:ext cx="9570860" cy="2579499"/>
            <a:chOff x="822716" y="4047688"/>
            <a:chExt cx="9699740" cy="25794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6C0BF8-0373-4AF4-A1FB-EA736AFA2769}"/>
                </a:ext>
              </a:extLst>
            </p:cNvPr>
            <p:cNvSpPr txBox="1"/>
            <p:nvPr/>
          </p:nvSpPr>
          <p:spPr bwMode="gray">
            <a:xfrm>
              <a:off x="3400598" y="5295809"/>
              <a:ext cx="6727155" cy="13313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r>
                <a:rPr lang="en-US" sz="1600" dirty="0"/>
                <a:t>Q-Learning does not follow any given policy to update the Q-value</a:t>
              </a:r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US" sz="1600" dirty="0"/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r>
                <a:rPr lang="en-US" sz="1600" dirty="0"/>
                <a:t>However, Q-Learning still follows a “behavioral” policy in order to determine which state-action pairs to visit</a:t>
              </a:r>
              <a:endParaRPr lang="en-US" sz="1600" b="1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C1B3038-F24F-423E-885A-1C9CDD284369}"/>
                </a:ext>
              </a:extLst>
            </p:cNvPr>
            <p:cNvGrpSpPr/>
            <p:nvPr/>
          </p:nvGrpSpPr>
          <p:grpSpPr>
            <a:xfrm>
              <a:off x="822716" y="4047688"/>
              <a:ext cx="9699740" cy="2394292"/>
              <a:chOff x="677863" y="4047691"/>
              <a:chExt cx="9699740" cy="2394292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7855E374-BED6-4E02-832F-0C94844781CE}"/>
                  </a:ext>
                </a:extLst>
              </p:cNvPr>
              <p:cNvSpPr/>
              <p:nvPr/>
            </p:nvSpPr>
            <p:spPr bwMode="gray">
              <a:xfrm rot="16200000" flipH="1">
                <a:off x="8826299" y="4051598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765B1E88-70EA-49FD-944A-FF11D6253C75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 bwMode="gray">
              <a:xfrm>
                <a:off x="9078649" y="4232171"/>
                <a:ext cx="1298953" cy="2066255"/>
              </a:xfrm>
              <a:prstGeom prst="bentConnector3">
                <a:avLst>
                  <a:gd name="adj1" fmla="val 109223"/>
                </a:avLst>
              </a:prstGeom>
              <a:ln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0091B1E9-9C3F-4EAA-8682-DF71FE474980}"/>
                  </a:ext>
                </a:extLst>
              </p:cNvPr>
              <p:cNvSpPr/>
              <p:nvPr/>
            </p:nvSpPr>
            <p:spPr bwMode="gray">
              <a:xfrm rot="5400000">
                <a:off x="786659" y="3938895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06F1C55E-3758-4658-8DC8-01E84EDD0BF1}"/>
                  </a:ext>
                </a:extLst>
              </p:cNvPr>
              <p:cNvSpPr/>
              <p:nvPr/>
            </p:nvSpPr>
            <p:spPr bwMode="gray">
              <a:xfrm rot="5400000">
                <a:off x="786659" y="3938896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FE02E0F7-B6D3-4BAA-8846-FEFA21CD44A4}"/>
                  </a:ext>
                </a:extLst>
              </p:cNvPr>
              <p:cNvSpPr/>
              <p:nvPr/>
            </p:nvSpPr>
            <p:spPr bwMode="gray">
              <a:xfrm rot="5400000">
                <a:off x="786659" y="3938896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4215F8E6-9E99-436A-9949-678C8785E7B7}"/>
                  </a:ext>
                </a:extLst>
              </p:cNvPr>
              <p:cNvSpPr/>
              <p:nvPr/>
            </p:nvSpPr>
            <p:spPr bwMode="gray">
              <a:xfrm rot="5400000">
                <a:off x="786659" y="3938897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3F777B7E-AD8C-46DE-8892-F42C25C772A4}"/>
                  </a:ext>
                </a:extLst>
              </p:cNvPr>
              <p:cNvSpPr/>
              <p:nvPr/>
            </p:nvSpPr>
            <p:spPr bwMode="gray">
              <a:xfrm rot="16200000" flipH="1">
                <a:off x="10125254" y="6117855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6A8D3A51-6DC3-4C83-91AF-8F0BB2A0C747}"/>
                  </a:ext>
                </a:extLst>
              </p:cNvPr>
              <p:cNvSpPr/>
              <p:nvPr/>
            </p:nvSpPr>
            <p:spPr bwMode="gray">
              <a:xfrm rot="5400000">
                <a:off x="786660" y="3938897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099E2338-79E1-449A-BCD1-D64C0145B194}"/>
                  </a:ext>
                </a:extLst>
              </p:cNvPr>
              <p:cNvSpPr/>
              <p:nvPr/>
            </p:nvSpPr>
            <p:spPr bwMode="gray">
              <a:xfrm rot="5400000">
                <a:off x="786660" y="3938898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20714C4B-E0C8-4565-8F78-91BFD00BE51C}"/>
                  </a:ext>
                </a:extLst>
              </p:cNvPr>
              <p:cNvCxnSpPr>
                <a:cxnSpLocks/>
                <a:stCxn id="94" idx="3"/>
                <a:endCxn id="96" idx="3"/>
              </p:cNvCxnSpPr>
              <p:nvPr/>
            </p:nvCxnSpPr>
            <p:spPr bwMode="gray">
              <a:xfrm rot="10800000" flipH="1" flipV="1">
                <a:off x="677864" y="4119470"/>
                <a:ext cx="2183179" cy="2250735"/>
              </a:xfrm>
              <a:prstGeom prst="bentConnector3">
                <a:avLst>
                  <a:gd name="adj1" fmla="val -14710"/>
                </a:avLst>
              </a:prstGeom>
              <a:ln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65E363B4-6233-492C-8F08-EA859323954C}"/>
                  </a:ext>
                </a:extLst>
              </p:cNvPr>
              <p:cNvSpPr/>
              <p:nvPr/>
            </p:nvSpPr>
            <p:spPr bwMode="gray">
              <a:xfrm rot="5400000">
                <a:off x="2969839" y="6189633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8F770C5C-8FFB-451E-892C-373C0B7C7E38}"/>
              </a:ext>
            </a:extLst>
          </p:cNvPr>
          <p:cNvSpPr/>
          <p:nvPr/>
        </p:nvSpPr>
        <p:spPr bwMode="gray">
          <a:xfrm rot="16200000" flipH="1">
            <a:off x="8718022" y="2961028"/>
            <a:ext cx="143554" cy="3611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E92080FC-4FFD-44AF-8E2F-7B66FFF0B8BB}"/>
              </a:ext>
            </a:extLst>
          </p:cNvPr>
          <p:cNvSpPr/>
          <p:nvPr/>
        </p:nvSpPr>
        <p:spPr bwMode="gray">
          <a:xfrm rot="5400000">
            <a:off x="790484" y="2854883"/>
            <a:ext cx="143554" cy="3611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2" grpId="0" animBg="1"/>
      <p:bldP spid="1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DB28-D798-4A19-9304-E9AA3A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35764"/>
            <a:ext cx="9169401" cy="555840"/>
          </a:xfrm>
        </p:spPr>
        <p:txBody>
          <a:bodyPr/>
          <a:lstStyle/>
          <a:p>
            <a:r>
              <a:rPr lang="pt-BR" dirty="0"/>
              <a:t>Trade-off between Sarsa and Q-Learning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2AF96-BFFD-44A2-9887-C93F7246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6" y="1282380"/>
            <a:ext cx="4078572" cy="5439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BED3-B300-4E2D-A283-C5E0D53CB021}"/>
              </a:ext>
            </a:extLst>
          </p:cNvPr>
          <p:cNvSpPr txBox="1"/>
          <p:nvPr/>
        </p:nvSpPr>
        <p:spPr bwMode="gray">
          <a:xfrm>
            <a:off x="687897" y="1543575"/>
            <a:ext cx="3833769" cy="1591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 err="1"/>
              <a:t>Gridworld</a:t>
            </a:r>
            <a:r>
              <a:rPr lang="en-US" sz="1600" dirty="0"/>
              <a:t> example from [Sutton &amp; </a:t>
            </a:r>
            <a:r>
              <a:rPr lang="en-US" sz="1600" dirty="0" err="1"/>
              <a:t>Barto</a:t>
            </a:r>
            <a:r>
              <a:rPr lang="en-US" sz="1600" dirty="0"/>
              <a:t> 2018] page 132.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u="sng" dirty="0"/>
              <a:t>Goal</a:t>
            </a:r>
            <a:r>
              <a:rPr lang="en-US" sz="1600" dirty="0"/>
              <a:t>: is to go from S to G avoiding the Cliff.</a:t>
            </a:r>
          </a:p>
        </p:txBody>
      </p:sp>
    </p:spTree>
    <p:extLst>
      <p:ext uri="{BB962C8B-B14F-4D97-AF65-F5344CB8AC3E}">
        <p14:creationId xmlns:p14="http://schemas.microsoft.com/office/powerpoint/2010/main" val="5822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45E0-4390-4E6C-812D-6459B054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Expected Sarsa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6CB148-0CB8-48B4-BB61-EEFB3B54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93" y="3705794"/>
            <a:ext cx="4963036" cy="3170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BBD37-01A7-4C5D-9227-DD5B1F13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3" y="917546"/>
            <a:ext cx="8039100" cy="3429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D11CE9-033C-4467-A7C1-4F3F099668CC}"/>
              </a:ext>
            </a:extLst>
          </p:cNvPr>
          <p:cNvSpPr txBox="1"/>
          <p:nvPr/>
        </p:nvSpPr>
        <p:spPr bwMode="gray">
          <a:xfrm>
            <a:off x="9177556" y="2971264"/>
            <a:ext cx="2038525" cy="691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dirty="0">
                <a:solidFill>
                  <a:srgbClr val="00B050"/>
                </a:solidFill>
              </a:rPr>
              <a:t>Asymptotic performance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dirty="0"/>
              <a:t>10K episodes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dirty="0"/>
              <a:t>Average over 50K runs</a:t>
            </a:r>
            <a:endParaRPr lang="en-US" sz="12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7BEDD-9BC6-4560-ADC4-9FF92213DAB0}"/>
              </a:ext>
            </a:extLst>
          </p:cNvPr>
          <p:cNvSpPr txBox="1"/>
          <p:nvPr/>
        </p:nvSpPr>
        <p:spPr bwMode="gray">
          <a:xfrm>
            <a:off x="6424276" y="5891515"/>
            <a:ext cx="1803633" cy="8867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dirty="0">
                <a:solidFill>
                  <a:srgbClr val="00B050"/>
                </a:solidFill>
              </a:rPr>
              <a:t>Interim Performance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dirty="0"/>
              <a:t>100 first episodes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dirty="0"/>
              <a:t>Average of 10 runs</a:t>
            </a:r>
            <a:endParaRPr lang="en-US" sz="12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E7511-8373-4EDC-8689-9CC12F369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18" y="4781381"/>
            <a:ext cx="2352665" cy="461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39CCF7-6D1C-4CD3-9EA1-44E8D1310BDE}"/>
                  </a:ext>
                </a:extLst>
              </p:cNvPr>
              <p:cNvSpPr txBox="1"/>
              <p:nvPr/>
            </p:nvSpPr>
            <p:spPr bwMode="gray">
              <a:xfrm>
                <a:off x="732858" y="5379139"/>
                <a:ext cx="3593472" cy="561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pt-BR" sz="1600" dirty="0"/>
                  <a:t>Uses a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dirty="0"/>
                  <a:t> to take an average Q actions from state S’ == S</a:t>
                </a:r>
                <a:r>
                  <a:rPr lang="en-US" sz="1600" baseline="-25000" dirty="0"/>
                  <a:t>t+1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39CCF7-6D1C-4CD3-9EA1-44E8D131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858" y="5379139"/>
                <a:ext cx="3593472" cy="561315"/>
              </a:xfrm>
              <a:prstGeom prst="rect">
                <a:avLst/>
              </a:prstGeom>
              <a:blipFill>
                <a:blip r:embed="rId6"/>
                <a:stretch>
                  <a:fillRect l="-3390" t="-10870" r="-3559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08556BE-50D8-4A8F-8437-380B1FD87232}"/>
              </a:ext>
            </a:extLst>
          </p:cNvPr>
          <p:cNvSpPr/>
          <p:nvPr/>
        </p:nvSpPr>
        <p:spPr bwMode="gray">
          <a:xfrm>
            <a:off x="3604692" y="3708527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41321D-47E1-4E1A-9306-C7D31ABADE6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 bwMode="gray">
          <a:xfrm rot="5400000">
            <a:off x="3123305" y="3317693"/>
            <a:ext cx="1027134" cy="1900242"/>
          </a:xfrm>
          <a:prstGeom prst="bentConnector3">
            <a:avLst>
              <a:gd name="adj1" fmla="val 72052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7BACB95-0065-44C9-B706-BBA13F2A86B3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 bwMode="gray">
          <a:xfrm>
            <a:off x="11216081" y="3316999"/>
            <a:ext cx="902424" cy="1102528"/>
          </a:xfrm>
          <a:prstGeom prst="bentConnector3">
            <a:avLst>
              <a:gd name="adj1" fmla="val 99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79C395C-359E-433C-BEB9-6B7975A6F773}"/>
              </a:ext>
            </a:extLst>
          </p:cNvPr>
          <p:cNvSpPr/>
          <p:nvPr/>
        </p:nvSpPr>
        <p:spPr bwMode="gray">
          <a:xfrm rot="10800000">
            <a:off x="8023729" y="5396590"/>
            <a:ext cx="235646" cy="1171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AE98137-8452-4516-BE61-EC5865B2110D}"/>
              </a:ext>
            </a:extLst>
          </p:cNvPr>
          <p:cNvSpPr/>
          <p:nvPr/>
        </p:nvSpPr>
        <p:spPr bwMode="gray">
          <a:xfrm>
            <a:off x="11870422" y="3951641"/>
            <a:ext cx="248083" cy="93577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2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C451-6A24-491E-B29C-4F6EF7F5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Comparing the three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EE8F6-546B-4C85-9E90-0CE0D0C9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2" y="1356175"/>
            <a:ext cx="3388440" cy="206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3CACA-4324-43AA-9DEE-FEC05AB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512" y="1315623"/>
            <a:ext cx="3280010" cy="206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A5FF7-2326-425D-8441-6A8DBDCF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81" y="3679494"/>
            <a:ext cx="4760891" cy="311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A57B0-97F2-498A-AF82-BF449043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430" y="3105577"/>
            <a:ext cx="4149049" cy="373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7CA36-2302-4B81-9E1D-ED22550EC121}"/>
              </a:ext>
            </a:extLst>
          </p:cNvPr>
          <p:cNvSpPr txBox="1"/>
          <p:nvPr/>
        </p:nvSpPr>
        <p:spPr bwMode="gray">
          <a:xfrm>
            <a:off x="615521" y="4304310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9DC28-B7CA-4812-8BAD-4D5054535DDE}"/>
              </a:ext>
            </a:extLst>
          </p:cNvPr>
          <p:cNvSpPr txBox="1"/>
          <p:nvPr/>
        </p:nvSpPr>
        <p:spPr bwMode="gray">
          <a:xfrm>
            <a:off x="1417167" y="1168025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Monte Carlo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9FDF9-9206-4944-BC4C-CD1E9C3BA541}"/>
              </a:ext>
            </a:extLst>
          </p:cNvPr>
          <p:cNvSpPr txBox="1"/>
          <p:nvPr/>
        </p:nvSpPr>
        <p:spPr bwMode="gray">
          <a:xfrm>
            <a:off x="3817875" y="1086991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Temporal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319DE-F58B-43E7-A787-CC2B6D782D72}"/>
              </a:ext>
            </a:extLst>
          </p:cNvPr>
          <p:cNvSpPr txBox="1"/>
          <p:nvPr/>
        </p:nvSpPr>
        <p:spPr bwMode="gray">
          <a:xfrm>
            <a:off x="7267324" y="1228771"/>
            <a:ext cx="4760891" cy="1819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Bootstrapping:  updating = to estimate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does not bootstrap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and </a:t>
            </a:r>
            <a:r>
              <a:rPr lang="en-US" sz="1400" u="sng" dirty="0"/>
              <a:t>TD bootstrap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Sampling:  updating = to sample an expectation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and </a:t>
            </a:r>
            <a:r>
              <a:rPr lang="en-US" sz="1400" u="sng" dirty="0"/>
              <a:t>TD sample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does not sample</a:t>
            </a:r>
          </a:p>
        </p:txBody>
      </p:sp>
    </p:spTree>
    <p:extLst>
      <p:ext uri="{BB962C8B-B14F-4D97-AF65-F5344CB8AC3E}">
        <p14:creationId xmlns:p14="http://schemas.microsoft.com/office/powerpoint/2010/main" val="35653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F29B-4662-4803-971B-E21E7858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D4240-2C57-4621-AD59-6534244EC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378" y="1590353"/>
            <a:ext cx="4019402" cy="2850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CF4C0-CBFF-4DD9-8A82-2F81EBAD2EA4}"/>
              </a:ext>
            </a:extLst>
          </p:cNvPr>
          <p:cNvSpPr txBox="1"/>
          <p:nvPr/>
        </p:nvSpPr>
        <p:spPr bwMode="gray">
          <a:xfrm>
            <a:off x="524626" y="1044430"/>
            <a:ext cx="4538443" cy="352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u="sng" dirty="0"/>
              <a:t>Allows to look n-steps into the future:</a:t>
            </a:r>
            <a:endParaRPr lang="en-US" u="sng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0137A-29B5-441B-BEC9-B8F6A96F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18" y="1478361"/>
            <a:ext cx="6378524" cy="1877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2CCEB-3717-4701-9BFA-D1A4B292B567}"/>
              </a:ext>
            </a:extLst>
          </p:cNvPr>
          <p:cNvSpPr txBox="1"/>
          <p:nvPr/>
        </p:nvSpPr>
        <p:spPr bwMode="gray">
          <a:xfrm>
            <a:off x="5276675" y="1044431"/>
            <a:ext cx="5595457" cy="2894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u="sng" dirty="0"/>
              <a:t>Computing the accumulated reward:</a:t>
            </a:r>
            <a:endParaRPr lang="en-US" u="sng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CE877-86F9-48EB-90C1-CE0B13C34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41" y="4950722"/>
            <a:ext cx="2797415" cy="176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E415F7-B2BD-4CF5-8D36-2FBA2243ADDE}"/>
              </a:ext>
            </a:extLst>
          </p:cNvPr>
          <p:cNvSpPr txBox="1"/>
          <p:nvPr/>
        </p:nvSpPr>
        <p:spPr bwMode="gray">
          <a:xfrm>
            <a:off x="524626" y="4620393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Temporal Difference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027A9-4328-4947-A4FB-89222DEF5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466" y="3909104"/>
            <a:ext cx="5649845" cy="551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688128-A270-46C5-B769-3CCDF285F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966" y="4927604"/>
            <a:ext cx="2965634" cy="1810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A82E0D-FD71-4D84-A8BD-EE40E875F992}"/>
              </a:ext>
            </a:extLst>
          </p:cNvPr>
          <p:cNvSpPr txBox="1"/>
          <p:nvPr/>
        </p:nvSpPr>
        <p:spPr bwMode="gray">
          <a:xfrm>
            <a:off x="4275805" y="4655738"/>
            <a:ext cx="1489955" cy="355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Monte Carlo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999097-3B84-419A-9B15-15FA02538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9298" y="5390828"/>
            <a:ext cx="3492834" cy="486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DC2D20-0375-445C-8564-7426F4A1A831}"/>
              </a:ext>
            </a:extLst>
          </p:cNvPr>
          <p:cNvSpPr txBox="1"/>
          <p:nvPr/>
        </p:nvSpPr>
        <p:spPr bwMode="gray">
          <a:xfrm>
            <a:off x="5765761" y="3619683"/>
            <a:ext cx="3227238" cy="352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u="sng" dirty="0"/>
              <a:t>Generalized to a given n:</a:t>
            </a:r>
            <a:endParaRPr lang="en-US" u="sng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B2F907-C6C6-4DE1-8446-D2D354211FB4}"/>
              </a:ext>
            </a:extLst>
          </p:cNvPr>
          <p:cNvSpPr txBox="1"/>
          <p:nvPr/>
        </p:nvSpPr>
        <p:spPr bwMode="gray">
          <a:xfrm>
            <a:off x="6816610" y="4976119"/>
            <a:ext cx="4231691" cy="2894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u="sng" dirty="0"/>
              <a:t>Value-Function for n-step Returns:</a:t>
            </a:r>
            <a:endParaRPr lang="en-US" u="sng" dirty="0" err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703E8E-8FEF-4D21-A375-48A13FF4B295}"/>
              </a:ext>
            </a:extLst>
          </p:cNvPr>
          <p:cNvSpPr/>
          <p:nvPr/>
        </p:nvSpPr>
        <p:spPr bwMode="gray">
          <a:xfrm>
            <a:off x="5680745" y="1999527"/>
            <a:ext cx="444616" cy="48656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2E0E65-D468-4CAB-816C-AD32D33F880E}"/>
              </a:ext>
            </a:extLst>
          </p:cNvPr>
          <p:cNvSpPr/>
          <p:nvPr/>
        </p:nvSpPr>
        <p:spPr bwMode="gray">
          <a:xfrm>
            <a:off x="10446446" y="2139701"/>
            <a:ext cx="444616" cy="48656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72E08-F9F2-4EE5-99FA-A3A12BA00823}"/>
              </a:ext>
            </a:extLst>
          </p:cNvPr>
          <p:cNvSpPr/>
          <p:nvPr/>
        </p:nvSpPr>
        <p:spPr bwMode="gray">
          <a:xfrm>
            <a:off x="9092662" y="2090657"/>
            <a:ext cx="444616" cy="48656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DA4E103-5A8A-4F9B-8C17-C98C24998DDB}"/>
              </a:ext>
            </a:extLst>
          </p:cNvPr>
          <p:cNvSpPr/>
          <p:nvPr/>
        </p:nvSpPr>
        <p:spPr bwMode="gray">
          <a:xfrm>
            <a:off x="9838536" y="1999527"/>
            <a:ext cx="279448" cy="35777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1D3EE-70C3-4382-892A-045B08939163}"/>
              </a:ext>
            </a:extLst>
          </p:cNvPr>
          <p:cNvSpPr txBox="1"/>
          <p:nvPr/>
        </p:nvSpPr>
        <p:spPr bwMode="gray">
          <a:xfrm>
            <a:off x="9447402" y="3393131"/>
            <a:ext cx="2744598" cy="352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T= step at terminal  state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FDA687-24D5-4110-AD05-07FE57F3DC97}"/>
              </a:ext>
            </a:extLst>
          </p:cNvPr>
          <p:cNvSpPr/>
          <p:nvPr/>
        </p:nvSpPr>
        <p:spPr bwMode="gray">
          <a:xfrm>
            <a:off x="11092068" y="2941272"/>
            <a:ext cx="444616" cy="48656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0CBD0EF-1E84-468B-A963-EC5352E4D19C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gray">
          <a:xfrm rot="10800000" flipV="1">
            <a:off x="10819702" y="3184553"/>
            <a:ext cx="272367" cy="208578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CC8530-F342-4475-927C-BBCF0EF4A38D}"/>
              </a:ext>
            </a:extLst>
          </p:cNvPr>
          <p:cNvSpPr txBox="1"/>
          <p:nvPr/>
        </p:nvSpPr>
        <p:spPr bwMode="gray">
          <a:xfrm>
            <a:off x="2940533" y="4923232"/>
            <a:ext cx="6639698" cy="10965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3200" dirty="0">
                <a:solidFill>
                  <a:schemeClr val="bg1"/>
                </a:solidFill>
              </a:rPr>
              <a:t>QUICK RECAP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3200" dirty="0">
                <a:solidFill>
                  <a:schemeClr val="bg1"/>
                </a:solidFill>
              </a:rPr>
              <a:t>Model-Free Evaluation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48A5E-5C90-402C-B5EB-DFC0C9CE20C7}"/>
              </a:ext>
            </a:extLst>
          </p:cNvPr>
          <p:cNvSpPr/>
          <p:nvPr/>
        </p:nvSpPr>
        <p:spPr>
          <a:xfrm>
            <a:off x="596178" y="1148833"/>
            <a:ext cx="113256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Sources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48990106"/>
      </p:ext>
    </p:extLst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853A7-AB1D-4866-983E-CD12AF18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57" y="954900"/>
            <a:ext cx="8467725" cy="237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B3DE9-2192-4BCC-90D0-FCBE1721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N-Steps Sarsa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AE902-9FCB-4188-ACB6-83F5A92A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3" y="3733390"/>
            <a:ext cx="8029575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95416-53B3-4C31-9072-26F5A0429778}"/>
              </a:ext>
            </a:extLst>
          </p:cNvPr>
          <p:cNvSpPr txBox="1"/>
          <p:nvPr/>
        </p:nvSpPr>
        <p:spPr bwMode="gray">
          <a:xfrm>
            <a:off x="931178" y="3557221"/>
            <a:ext cx="4538443" cy="352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u="sng" dirty="0"/>
              <a:t>For a given choice of </a:t>
            </a:r>
            <a:r>
              <a:rPr lang="pt-BR" b="1" u="sng" dirty="0"/>
              <a:t>n</a:t>
            </a:r>
            <a:r>
              <a:rPr lang="pt-BR" u="sng" dirty="0"/>
              <a:t> we will have:</a:t>
            </a:r>
            <a:endParaRPr lang="en-US" u="sng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131D25-B0AA-4F62-B028-5ABF4CCD4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761" y="5044535"/>
            <a:ext cx="6418009" cy="928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57AFA6-1316-4FDB-BB58-FDBA106C4ABA}"/>
              </a:ext>
            </a:extLst>
          </p:cNvPr>
          <p:cNvSpPr txBox="1"/>
          <p:nvPr/>
        </p:nvSpPr>
        <p:spPr bwMode="gray">
          <a:xfrm>
            <a:off x="931178" y="4900159"/>
            <a:ext cx="4983061" cy="3523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u="sng" dirty="0"/>
              <a:t>Update using the n-step Q-Returns:</a:t>
            </a:r>
          </a:p>
        </p:txBody>
      </p:sp>
    </p:spTree>
    <p:extLst>
      <p:ext uri="{BB962C8B-B14F-4D97-AF65-F5344CB8AC3E}">
        <p14:creationId xmlns:p14="http://schemas.microsoft.com/office/powerpoint/2010/main" val="31999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190D82-90AD-4A3B-A053-F21D5777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776" y="5632637"/>
            <a:ext cx="3492025" cy="125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0029C-7165-4E95-ACED-C70A72BF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decide how to distribute the updates?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F0B6B-43D2-47DC-8221-C33EC9CDE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55585" y="2708281"/>
            <a:ext cx="3277928" cy="3702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D49E8-4A1E-430B-946F-CFB232EAA6A6}"/>
              </a:ext>
            </a:extLst>
          </p:cNvPr>
          <p:cNvSpPr txBox="1"/>
          <p:nvPr/>
        </p:nvSpPr>
        <p:spPr bwMode="gray">
          <a:xfrm>
            <a:off x="243281" y="914399"/>
            <a:ext cx="6828638" cy="1384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dirty="0"/>
              <a:t>We want to average over multiple steps. Not only over a single step. Why?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Because we could update our estimate at each step. Without having to wait for the end of the episode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C1A46-D600-453D-B24A-78CBD7AEE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21" y="2072082"/>
            <a:ext cx="1274549" cy="4148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5C4B3-BAEE-49AA-ACAA-7798457E3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63431"/>
            <a:ext cx="1765053" cy="769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B16885-1524-4D62-BBCF-4DAC9F6E1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416" y="2846567"/>
            <a:ext cx="3932212" cy="3629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7FA666-D8F3-4F75-A052-2DF16A9F8640}"/>
              </a:ext>
            </a:extLst>
          </p:cNvPr>
          <p:cNvSpPr txBox="1"/>
          <p:nvPr/>
        </p:nvSpPr>
        <p:spPr bwMode="gray">
          <a:xfrm>
            <a:off x="6225062" y="2191269"/>
            <a:ext cx="3422708" cy="4697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How do we generalize this?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01F75F8-1284-4629-8DA3-D30240D6AD53}"/>
              </a:ext>
            </a:extLst>
          </p:cNvPr>
          <p:cNvSpPr/>
          <p:nvPr/>
        </p:nvSpPr>
        <p:spPr bwMode="gray">
          <a:xfrm rot="7892803">
            <a:off x="5129558" y="3884448"/>
            <a:ext cx="359752" cy="322907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2A11-CBBB-47C5-A501-FC646E0F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Eligibility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F0FB-0BDE-4F3A-8BED-447C8890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What if I would like to give more credit to certain states w.r.t to their contribution to reward?</a:t>
            </a:r>
          </a:p>
          <a:p>
            <a:r>
              <a:rPr lang="en-US" dirty="0"/>
              <a:t>Two heuristics: Frequency of visits and Recency of visit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F82BD2-4DAE-4340-A4D7-FED749E30F69}"/>
              </a:ext>
            </a:extLst>
          </p:cNvPr>
          <p:cNvSpPr/>
          <p:nvPr/>
        </p:nvSpPr>
        <p:spPr>
          <a:xfrm>
            <a:off x="840996" y="2396787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credit frequent states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B06BA-CBB2-4878-AAA0-7EB0576B3273}"/>
              </a:ext>
            </a:extLst>
          </p:cNvPr>
          <p:cNvSpPr/>
          <p:nvPr/>
        </p:nvSpPr>
        <p:spPr>
          <a:xfrm>
            <a:off x="5887599" y="2396787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credit to recent states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D00AD0-E58B-4DFE-8719-9FEDAF93DEB8}"/>
              </a:ext>
            </a:extLst>
          </p:cNvPr>
          <p:cNvSpPr/>
          <p:nvPr/>
        </p:nvSpPr>
        <p:spPr bwMode="gray">
          <a:xfrm>
            <a:off x="2447011" y="1971464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22B5999-A772-4CCF-9331-7D9736C99DE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 bwMode="gray">
          <a:xfrm rot="5400000">
            <a:off x="2779396" y="1746870"/>
            <a:ext cx="379603" cy="92023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7973B-3A57-41FD-8899-A9D4FCD971A0}"/>
              </a:ext>
            </a:extLst>
          </p:cNvPr>
          <p:cNvSpPr/>
          <p:nvPr/>
        </p:nvSpPr>
        <p:spPr bwMode="gray">
          <a:xfrm>
            <a:off x="5182645" y="2017184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824B24-5706-439B-851A-84A30A5F88A7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 bwMode="gray">
          <a:xfrm rot="16200000" flipH="1">
            <a:off x="6708602" y="1519247"/>
            <a:ext cx="333883" cy="142119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CEE7DB-7C37-4877-B0FD-24A38A159279}"/>
              </a:ext>
            </a:extLst>
          </p:cNvPr>
          <p:cNvSpPr/>
          <p:nvPr/>
        </p:nvSpPr>
        <p:spPr>
          <a:xfrm>
            <a:off x="478369" y="3073637"/>
            <a:ext cx="412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Computing the Eligibility trace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F1D728-8919-4E1F-828E-A3B21366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645" y="3776058"/>
            <a:ext cx="4905338" cy="1018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96ABCC-BAAB-4E2B-9CE3-C4DECEF5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61" y="3498960"/>
            <a:ext cx="4381500" cy="1771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23F162-A62A-4DF0-8637-E9FA28EC041E}"/>
              </a:ext>
            </a:extLst>
          </p:cNvPr>
          <p:cNvSpPr/>
          <p:nvPr/>
        </p:nvSpPr>
        <p:spPr>
          <a:xfrm>
            <a:off x="1475946" y="4970465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Times visited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6F05F-B116-4B84-9AD0-6FA4EC2D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03" y="5047681"/>
            <a:ext cx="5333117" cy="9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 animBg="1"/>
      <p:bldP spid="17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A854-56BA-403E-AD1D-845521D6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Intuitions and the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8BC82-FD58-4F44-BFC4-A00FA260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71" y="2901102"/>
            <a:ext cx="6933026" cy="395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4F2FC-3B88-4065-AEE2-14B99ABB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76" y="805602"/>
            <a:ext cx="7067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7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35E3-A301-4C75-AAD5-819AF44E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r>
              <a:rPr lang="en-US" dirty="0"/>
              <a:t>  TD(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0A2AA-BF1C-4329-8530-04955741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641"/>
            <a:ext cx="10073255" cy="542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B01F6-72A2-41ED-98F1-96076B23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0318"/>
            <a:ext cx="10593371" cy="48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1179A-9E84-4ABD-ABBC-EC6D5C41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0" y="985040"/>
            <a:ext cx="606765" cy="329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4F2CF-CE5B-4AFB-AAF6-35F13152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063" y="1863640"/>
            <a:ext cx="5974344" cy="49088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0B6DE3-D0AD-437C-B206-53A5535B9E7F}"/>
              </a:ext>
            </a:extLst>
          </p:cNvPr>
          <p:cNvCxnSpPr/>
          <p:nvPr/>
        </p:nvCxnSpPr>
        <p:spPr bwMode="gray">
          <a:xfrm>
            <a:off x="3431097" y="5889072"/>
            <a:ext cx="188752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7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35E3-A301-4C75-AAD5-819AF44E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Q-Learning  TD(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0A2AA-BF1C-4329-8530-04955741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642"/>
            <a:ext cx="5251011" cy="28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B01F6-72A2-41ED-98F1-96076B23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0318"/>
            <a:ext cx="5251010" cy="239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1179A-9E84-4ABD-ABBC-EC6D5C41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0" y="985040"/>
            <a:ext cx="606765" cy="32960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0B6DE3-D0AD-437C-B206-53A5535B9E7F}"/>
              </a:ext>
            </a:extLst>
          </p:cNvPr>
          <p:cNvCxnSpPr/>
          <p:nvPr/>
        </p:nvCxnSpPr>
        <p:spPr bwMode="gray">
          <a:xfrm>
            <a:off x="3431097" y="5889072"/>
            <a:ext cx="188752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F19C04-E2AC-4C03-AC12-4868A606A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79" y="0"/>
            <a:ext cx="633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81A0-6483-4744-A0AB-61233EB0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Double Q-Learning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02ED6C-A8A3-4C89-8FC2-4B83669724DF}"/>
              </a:ext>
            </a:extLst>
          </p:cNvPr>
          <p:cNvSpPr txBox="1">
            <a:spLocks/>
          </p:cNvSpPr>
          <p:nvPr/>
        </p:nvSpPr>
        <p:spPr bwMode="gray">
          <a:xfrm>
            <a:off x="613659" y="1103544"/>
            <a:ext cx="11473384" cy="30931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Problem</a:t>
            </a:r>
            <a:r>
              <a:rPr lang="en-US" dirty="0"/>
              <a:t>: Q-Learning is biased towards </a:t>
            </a:r>
            <a:r>
              <a:rPr lang="en-US" dirty="0">
                <a:solidFill>
                  <a:srgbClr val="C00000"/>
                </a:solidFill>
              </a:rPr>
              <a:t>over-estimated</a:t>
            </a:r>
            <a:r>
              <a:rPr lang="en-US" dirty="0"/>
              <a:t>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16F01F-BA1B-4223-9BFA-4590D947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61" y="1493892"/>
            <a:ext cx="6979641" cy="524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2848B9-D7E8-4A45-8029-2F9225DA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736" y="2460736"/>
            <a:ext cx="8472751" cy="5810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AA7991-4D78-4363-ADC1-5018079144D6}"/>
              </a:ext>
            </a:extLst>
          </p:cNvPr>
          <p:cNvSpPr/>
          <p:nvPr/>
        </p:nvSpPr>
        <p:spPr bwMode="gray">
          <a:xfrm flipV="1">
            <a:off x="4582776" y="2000154"/>
            <a:ext cx="169997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46AF-A1C5-41BA-AC3D-25E48034C45D}"/>
              </a:ext>
            </a:extLst>
          </p:cNvPr>
          <p:cNvSpPr/>
          <p:nvPr/>
        </p:nvSpPr>
        <p:spPr bwMode="gray">
          <a:xfrm flipV="1">
            <a:off x="4924648" y="2555285"/>
            <a:ext cx="2927448" cy="391618"/>
          </a:xfrm>
          <a:prstGeom prst="rect">
            <a:avLst/>
          </a:pr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49799A-0AA1-454A-9B06-602D4ED62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97" y="3161964"/>
            <a:ext cx="7020324" cy="36960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2A4BA4-88D3-430F-859C-1AB70B8AC8D5}"/>
              </a:ext>
            </a:extLst>
          </p:cNvPr>
          <p:cNvSpPr txBox="1"/>
          <p:nvPr/>
        </p:nvSpPr>
        <p:spPr bwMode="gray">
          <a:xfrm>
            <a:off x="7453311" y="5854816"/>
            <a:ext cx="3531383" cy="8203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600" dirty="0"/>
              <a:t>At each step pick randomly one of the Q-Functions to update using Q1 or Q2.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69BD6B56-DEE7-4A42-8D96-DFD27CFE3589}"/>
              </a:ext>
            </a:extLst>
          </p:cNvPr>
          <p:cNvSpPr/>
          <p:nvPr/>
        </p:nvSpPr>
        <p:spPr bwMode="gray">
          <a:xfrm>
            <a:off x="6724977" y="5431120"/>
            <a:ext cx="179162" cy="820387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0AE21C-C1AB-48F2-B7AE-F7FFD5F30414}"/>
              </a:ext>
            </a:extLst>
          </p:cNvPr>
          <p:cNvCxnSpPr>
            <a:cxnSpLocks/>
            <a:stCxn id="32" idx="1"/>
            <a:endCxn id="27" idx="1"/>
          </p:cNvCxnSpPr>
          <p:nvPr/>
        </p:nvCxnSpPr>
        <p:spPr bwMode="gray">
          <a:xfrm>
            <a:off x="6904139" y="5841314"/>
            <a:ext cx="549172" cy="42369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C7CB51-7518-49BD-A0C1-8CEB6C5E4F22}"/>
              </a:ext>
            </a:extLst>
          </p:cNvPr>
          <p:cNvSpPr txBox="1"/>
          <p:nvPr/>
        </p:nvSpPr>
        <p:spPr bwMode="gray">
          <a:xfrm>
            <a:off x="6022689" y="4681606"/>
            <a:ext cx="990507" cy="486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600" dirty="0"/>
              <a:t>To act, take the sum.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2752448B-BFB3-4DF7-85D2-445E03A4FE05}"/>
              </a:ext>
            </a:extLst>
          </p:cNvPr>
          <p:cNvSpPr/>
          <p:nvPr/>
        </p:nvSpPr>
        <p:spPr bwMode="gray">
          <a:xfrm>
            <a:off x="5391128" y="4605035"/>
            <a:ext cx="74749" cy="667462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86F39C-0006-457F-B4C8-4DB75BC67B0E}"/>
              </a:ext>
            </a:extLst>
          </p:cNvPr>
          <p:cNvCxnSpPr>
            <a:cxnSpLocks/>
            <a:stCxn id="39" idx="1"/>
            <a:endCxn id="38" idx="1"/>
          </p:cNvCxnSpPr>
          <p:nvPr/>
        </p:nvCxnSpPr>
        <p:spPr bwMode="gray">
          <a:xfrm flipV="1">
            <a:off x="5465877" y="4924612"/>
            <a:ext cx="556812" cy="1415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1D4E815-D65D-4DFA-BBC6-F58C9CD3ACC9}"/>
              </a:ext>
            </a:extLst>
          </p:cNvPr>
          <p:cNvSpPr txBox="1"/>
          <p:nvPr/>
        </p:nvSpPr>
        <p:spPr bwMode="gray">
          <a:xfrm>
            <a:off x="531097" y="2250709"/>
            <a:ext cx="3531383" cy="4101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b="1" dirty="0"/>
              <a:t>Solution</a:t>
            </a:r>
            <a:r>
              <a:rPr lang="pt-BR" dirty="0"/>
              <a:t>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A51973-26A7-4A07-86BE-327E80823BCF}"/>
              </a:ext>
            </a:extLst>
          </p:cNvPr>
          <p:cNvSpPr txBox="1"/>
          <p:nvPr/>
        </p:nvSpPr>
        <p:spPr bwMode="gray">
          <a:xfrm>
            <a:off x="7998596" y="1507669"/>
            <a:ext cx="3637350" cy="550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/>
              <a:t> Because it uses same Q-function to </a:t>
            </a:r>
            <a:r>
              <a:rPr lang="en-US" sz="1600" u="sng" dirty="0"/>
              <a:t>select</a:t>
            </a:r>
            <a:r>
              <a:rPr lang="en-US" sz="1600" dirty="0"/>
              <a:t> and </a:t>
            </a:r>
            <a:r>
              <a:rPr lang="en-US" sz="1600" u="sng" dirty="0"/>
              <a:t>evaluate</a:t>
            </a:r>
            <a:r>
              <a:rPr lang="en-US" sz="1600" dirty="0"/>
              <a:t> policy</a:t>
            </a:r>
            <a:endParaRPr lang="pt-BR" sz="1600" dirty="0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FD82281-F804-4B43-AA44-ADF42DC6B4C4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 bwMode="gray">
          <a:xfrm rot="16200000" flipH="1">
            <a:off x="5655861" y="1822774"/>
            <a:ext cx="509412" cy="95561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D2571822-4BF1-41CA-AAC9-AB2014A6F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421" y="3092744"/>
            <a:ext cx="4917482" cy="22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/>
      <p:bldP spid="32" grpId="0" animBg="1"/>
      <p:bldP spid="38" grpId="0"/>
      <p:bldP spid="39" grpId="0" animBg="1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D6C4-29D1-40B6-B755-17C6563F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Double Q-Learning on Atari Games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EFBDE-EC7E-4A44-B6E9-4CC96D11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60" y="1112109"/>
            <a:ext cx="5228875" cy="57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83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B0CC14-AB7D-C5CC-520A-DE22444DDF56}"/>
              </a:ext>
            </a:extLst>
          </p:cNvPr>
          <p:cNvSpPr/>
          <p:nvPr/>
        </p:nvSpPr>
        <p:spPr bwMode="gray">
          <a:xfrm>
            <a:off x="136800" y="3030572"/>
            <a:ext cx="5421600" cy="3435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C783-2DFA-4D74-9640-D253BA64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Off-Policy Learning and Importance 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70D8-4DC2-47A5-97ED-7C1B130E7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893"/>
            <a:ext cx="11473384" cy="2104679"/>
          </a:xfrm>
        </p:spPr>
        <p:txBody>
          <a:bodyPr/>
          <a:lstStyle/>
          <a:p>
            <a:r>
              <a:rPr lang="en-US" b="1" dirty="0"/>
              <a:t>Motivation</a:t>
            </a:r>
          </a:p>
          <a:p>
            <a:r>
              <a:rPr lang="en-US" dirty="0"/>
              <a:t>Follow the best policy while still exploring</a:t>
            </a:r>
          </a:p>
          <a:p>
            <a:r>
              <a:rPr lang="en-US" dirty="0"/>
              <a:t>Use data more efficiently, because we have a single stream of data</a:t>
            </a:r>
          </a:p>
          <a:p>
            <a:r>
              <a:rPr lang="en-US" dirty="0"/>
              <a:t>Reuse data from previous policies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45D84-BC9C-4AB8-903E-FBAFF1C2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" y="3913371"/>
            <a:ext cx="5123357" cy="2279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57861-FCC3-4913-AEDA-2620988A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155" y="3380522"/>
            <a:ext cx="6168907" cy="3345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BDBACC-1CED-4168-95CA-706C3E62B242}"/>
              </a:ext>
            </a:extLst>
          </p:cNvPr>
          <p:cNvSpPr/>
          <p:nvPr/>
        </p:nvSpPr>
        <p:spPr>
          <a:xfrm>
            <a:off x="381455" y="3195856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Importance Sampling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8E178-C036-485B-8E52-CFDA53AEA333}"/>
              </a:ext>
            </a:extLst>
          </p:cNvPr>
          <p:cNvSpPr txBox="1"/>
          <p:nvPr/>
        </p:nvSpPr>
        <p:spPr bwMode="gray">
          <a:xfrm>
            <a:off x="7267098" y="2716264"/>
            <a:ext cx="1981200" cy="6577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dirty="0"/>
              <a:t>μ</a:t>
            </a:r>
            <a:r>
              <a:rPr lang="en-US" sz="1600" dirty="0"/>
              <a:t> Behavioral policy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(Followed)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F931B-D59E-4E96-8C30-92E6C5A2A124}"/>
              </a:ext>
            </a:extLst>
          </p:cNvPr>
          <p:cNvSpPr txBox="1"/>
          <p:nvPr/>
        </p:nvSpPr>
        <p:spPr bwMode="gray">
          <a:xfrm>
            <a:off x="9486421" y="2715297"/>
            <a:ext cx="2227209" cy="6026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dirty="0"/>
              <a:t>Π</a:t>
            </a:r>
            <a:r>
              <a:rPr lang="en-US" sz="1600" dirty="0"/>
              <a:t> = Target policy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(Explored)</a:t>
            </a:r>
          </a:p>
        </p:txBody>
      </p:sp>
    </p:spTree>
    <p:extLst>
      <p:ext uri="{BB962C8B-B14F-4D97-AF65-F5344CB8AC3E}">
        <p14:creationId xmlns:p14="http://schemas.microsoft.com/office/powerpoint/2010/main" val="2722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F54A-F480-4A91-9AEA-9A44376E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500B-9CB2-436F-9E1F-F56CF32A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553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Finish integration of functions into an environment object (All)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environment for the non-stationary data (Rachel)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 implementation of </a:t>
            </a:r>
            <a:r>
              <a:rPr lang="en-US" dirty="0" err="1"/>
              <a:t>Sarsa</a:t>
            </a:r>
            <a:r>
              <a:rPr lang="en-US" dirty="0"/>
              <a:t>(), Q-Learning(), and Double Q-Learning(Nico)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solution for the Approximation methods (Chris, Hao)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solution for the Contextual Bandit (Chris, Leo)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6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F94A-B80C-46D1-BA47-AD0D52AA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versus Control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3765C-AEEC-4925-9693-1F7442E62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99452"/>
                <a:ext cx="10716104" cy="5194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How much reward am I going to obtain from this MDP?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Input: An MDP (S, A, P</a:t>
                </a:r>
                <a:r>
                  <a:rPr lang="en-US" sz="2000" dirty="0"/>
                  <a:t>, R, </a:t>
                </a:r>
                <a:r>
                  <a:rPr lang="el-GR" sz="2000" dirty="0"/>
                  <a:t>γ</a:t>
                </a:r>
                <a:r>
                  <a:rPr lang="en-US" sz="2000" dirty="0"/>
                  <a:t>) and Policy </a:t>
                </a:r>
                <a:r>
                  <a:rPr lang="el-GR" sz="2000" dirty="0"/>
                  <a:t>ϖ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Output: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b="1" dirty="0"/>
                  <a:t>Control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Among all possible policies, what is the best policy for this MDP?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Input: An MDP (S, A, P</a:t>
                </a:r>
                <a:r>
                  <a:rPr lang="en-US" sz="2000" dirty="0"/>
                  <a:t>, R, </a:t>
                </a:r>
                <a:r>
                  <a:rPr lang="el-GR" sz="2000" dirty="0"/>
                  <a:t>γ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Output: an optimal Value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which corresponds to an optimal policy </a:t>
                </a:r>
                <a:r>
                  <a:rPr lang="el-GR" sz="1800" dirty="0"/>
                  <a:t>ϖ</a:t>
                </a:r>
                <a:r>
                  <a:rPr lang="en-US" sz="1800" dirty="0"/>
                  <a:t>*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3765C-AEEC-4925-9693-1F7442E62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99452"/>
                <a:ext cx="10716104" cy="5194419"/>
              </a:xfrm>
              <a:blipFill>
                <a:blip r:embed="rId2"/>
                <a:stretch>
                  <a:fillRect l="-1365" t="-1056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56E3120-F7A7-4734-AFE8-AC93579EE0DA}"/>
              </a:ext>
            </a:extLst>
          </p:cNvPr>
          <p:cNvGrpSpPr/>
          <p:nvPr/>
        </p:nvGrpSpPr>
        <p:grpSpPr>
          <a:xfrm>
            <a:off x="4160940" y="5347005"/>
            <a:ext cx="2821752" cy="1366994"/>
            <a:chOff x="4322618" y="5347005"/>
            <a:chExt cx="2660073" cy="1366994"/>
          </a:xfrm>
        </p:grpSpPr>
        <p:sp>
          <p:nvSpPr>
            <p:cNvPr id="4" name="Double Brace 3">
              <a:extLst>
                <a:ext uri="{FF2B5EF4-FFF2-40B4-BE49-F238E27FC236}">
                  <a16:creationId xmlns:a16="http://schemas.microsoft.com/office/drawing/2014/main" id="{2460C6CE-BC6C-4526-A17D-DD8A95FA22B9}"/>
                </a:ext>
              </a:extLst>
            </p:cNvPr>
            <p:cNvSpPr/>
            <p:nvPr/>
          </p:nvSpPr>
          <p:spPr bwMode="gray">
            <a:xfrm>
              <a:off x="5228169" y="5950524"/>
              <a:ext cx="1567486" cy="678873"/>
            </a:xfrm>
            <a:prstGeom prst="bracePair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801790-530D-49A3-89C6-086A65105079}"/>
                </a:ext>
              </a:extLst>
            </p:cNvPr>
            <p:cNvSpPr/>
            <p:nvPr/>
          </p:nvSpPr>
          <p:spPr>
            <a:xfrm>
              <a:off x="4447309" y="5347005"/>
              <a:ext cx="23483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Control</a:t>
              </a:r>
            </a:p>
            <a:p>
              <a:r>
                <a:rPr lang="en-US" dirty="0"/>
                <a:t>  for-loop: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780150-263E-45D7-A8BE-1672625023B0}"/>
                </a:ext>
              </a:extLst>
            </p:cNvPr>
            <p:cNvSpPr/>
            <p:nvPr/>
          </p:nvSpPr>
          <p:spPr bwMode="gray">
            <a:xfrm>
              <a:off x="4322618" y="5347005"/>
              <a:ext cx="2660073" cy="1366994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83B0-801E-4667-93D6-B51C0F06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Outlook on Approximation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7C01-B03B-41F0-8DF8-A92187ED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450927"/>
          </a:xfrm>
        </p:spPr>
        <p:txBody>
          <a:bodyPr/>
          <a:lstStyle/>
          <a:p>
            <a:r>
              <a:rPr lang="pt-BR" dirty="0"/>
              <a:t>Reward does not come from a table anymore. It is estimated by a set of input parameters </a:t>
            </a:r>
            <a:r>
              <a:rPr lang="el-GR" dirty="0"/>
              <a:t>θ</a:t>
            </a:r>
            <a:r>
              <a:rPr lang="pt-BR" dirty="0"/>
              <a:t>  and </a:t>
            </a:r>
            <a:r>
              <a:rPr lang="el-GR" dirty="0"/>
              <a:t>Ω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Value Function Approximation</a:t>
            </a:r>
          </a:p>
          <a:p>
            <a:endParaRPr lang="pt-BR" dirty="0"/>
          </a:p>
          <a:p>
            <a:r>
              <a:rPr lang="pt-BR" dirty="0"/>
              <a:t>Policy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73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2E20-77EA-4807-A92A-81412018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Incremental implementations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894B9-12CD-4ED5-8B7E-DA35DB5AC670}"/>
              </a:ext>
            </a:extLst>
          </p:cNvPr>
          <p:cNvSpPr/>
          <p:nvPr/>
        </p:nvSpPr>
        <p:spPr>
          <a:xfrm>
            <a:off x="3435083" y="1781431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Model-Based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8212F-9A38-41BD-9B38-8EDF142BB9E7}"/>
              </a:ext>
            </a:extLst>
          </p:cNvPr>
          <p:cNvSpPr txBox="1"/>
          <p:nvPr/>
        </p:nvSpPr>
        <p:spPr>
          <a:xfrm>
            <a:off x="5026615" y="880741"/>
            <a:ext cx="16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Budget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E95BD-0373-4F87-81B5-4237657E2860}"/>
              </a:ext>
            </a:extLst>
          </p:cNvPr>
          <p:cNvSpPr txBox="1"/>
          <p:nvPr/>
        </p:nvSpPr>
        <p:spPr>
          <a:xfrm>
            <a:off x="962891" y="2753843"/>
            <a:ext cx="1164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State Space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AD49C-CB8C-4262-A123-C691D3EE7ADE}"/>
              </a:ext>
            </a:extLst>
          </p:cNvPr>
          <p:cNvSpPr txBox="1"/>
          <p:nvPr/>
        </p:nvSpPr>
        <p:spPr>
          <a:xfrm>
            <a:off x="3886200" y="1375213"/>
            <a:ext cx="14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Infinite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DD3FD-04C0-446F-8C2D-BAD6A243EB19}"/>
              </a:ext>
            </a:extLst>
          </p:cNvPr>
          <p:cNvSpPr txBox="1"/>
          <p:nvPr/>
        </p:nvSpPr>
        <p:spPr>
          <a:xfrm>
            <a:off x="1870364" y="4162296"/>
            <a:ext cx="152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Infinite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CE978-0DA7-44C6-B196-F9B1F93C0560}"/>
              </a:ext>
            </a:extLst>
          </p:cNvPr>
          <p:cNvSpPr txBox="1"/>
          <p:nvPr/>
        </p:nvSpPr>
        <p:spPr>
          <a:xfrm>
            <a:off x="6341668" y="1375213"/>
            <a:ext cx="122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Finite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A23BB-3C46-4A3F-A6F5-15169429088B}"/>
              </a:ext>
            </a:extLst>
          </p:cNvPr>
          <p:cNvSpPr txBox="1"/>
          <p:nvPr/>
        </p:nvSpPr>
        <p:spPr>
          <a:xfrm>
            <a:off x="2231622" y="2049337"/>
            <a:ext cx="116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Finite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2A453-355C-4595-A7A1-8CD859A5DC21}"/>
              </a:ext>
            </a:extLst>
          </p:cNvPr>
          <p:cNvSpPr/>
          <p:nvPr/>
        </p:nvSpPr>
        <p:spPr>
          <a:xfrm>
            <a:off x="5639371" y="1781431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Model-Free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43DD3-2ECB-483E-97EB-AECF836643C6}"/>
              </a:ext>
            </a:extLst>
          </p:cNvPr>
          <p:cNvSpPr/>
          <p:nvPr/>
        </p:nvSpPr>
        <p:spPr>
          <a:xfrm>
            <a:off x="3435083" y="3584840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Model-Free or</a:t>
            </a:r>
          </a:p>
          <a:p>
            <a:pPr algn="ctr"/>
            <a:r>
              <a:rPr lang="pt-BR" dirty="0"/>
              <a:t>Approximate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35B90-6F2B-473E-814D-E66CACD4433A}"/>
              </a:ext>
            </a:extLst>
          </p:cNvPr>
          <p:cNvSpPr/>
          <p:nvPr/>
        </p:nvSpPr>
        <p:spPr>
          <a:xfrm>
            <a:off x="5639371" y="3584840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Approximate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0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23C6-F58E-438F-84CD-A31D9ECE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and 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652710-5EA1-4BD6-8544-FE7B2B187250}"/>
                  </a:ext>
                </a:extLst>
              </p:cNvPr>
              <p:cNvSpPr/>
              <p:nvPr/>
            </p:nvSpPr>
            <p:spPr>
              <a:xfrm>
                <a:off x="274469" y="3813520"/>
                <a:ext cx="5223289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652710-5EA1-4BD6-8544-FE7B2B187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3813520"/>
                <a:ext cx="5223289" cy="1121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4606985-4032-4D07-88A0-09C2A23EEB19}"/>
              </a:ext>
            </a:extLst>
          </p:cNvPr>
          <p:cNvSpPr/>
          <p:nvPr/>
        </p:nvSpPr>
        <p:spPr bwMode="gray">
          <a:xfrm>
            <a:off x="3353230" y="138562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53FCF-0207-4580-93E4-96EC92850F03}"/>
              </a:ext>
            </a:extLst>
          </p:cNvPr>
          <p:cNvSpPr/>
          <p:nvPr/>
        </p:nvSpPr>
        <p:spPr bwMode="gray">
          <a:xfrm>
            <a:off x="2661661" y="2148419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2F6A-2395-4B89-89DD-E9E898154179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778734" y="1610310"/>
            <a:ext cx="612032" cy="5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04D117-21A0-4F3A-A6C7-265C8E657066}"/>
              </a:ext>
            </a:extLst>
          </p:cNvPr>
          <p:cNvCxnSpPr>
            <a:cxnSpLocks/>
            <a:stCxn id="6" idx="5"/>
            <a:endCxn id="24" idx="1"/>
          </p:cNvCxnSpPr>
          <p:nvPr/>
        </p:nvCxnSpPr>
        <p:spPr bwMode="gray">
          <a:xfrm>
            <a:off x="3572003" y="1610310"/>
            <a:ext cx="582758" cy="57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DEA602-EA45-4512-B7B9-EB0E3E876DC4}"/>
                  </a:ext>
                </a:extLst>
              </p:cNvPr>
              <p:cNvSpPr/>
              <p:nvPr/>
            </p:nvSpPr>
            <p:spPr>
              <a:xfrm>
                <a:off x="2141431" y="2260579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DEA602-EA45-4512-B7B9-EB0E3E876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431" y="2260579"/>
                <a:ext cx="4206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CB32F-9040-41FC-92B4-E2457FA96DA3}"/>
                  </a:ext>
                </a:extLst>
              </p:cNvPr>
              <p:cNvSpPr/>
              <p:nvPr/>
            </p:nvSpPr>
            <p:spPr>
              <a:xfrm>
                <a:off x="830839" y="2722103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CB32F-9040-41FC-92B4-E2457FA9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9" y="2722103"/>
                <a:ext cx="12454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AB8EA-5164-4358-B31A-3806755219BA}"/>
                  </a:ext>
                </a:extLst>
              </p:cNvPr>
              <p:cNvSpPr/>
              <p:nvPr/>
            </p:nvSpPr>
            <p:spPr>
              <a:xfrm>
                <a:off x="1830063" y="1253081"/>
                <a:ext cx="1463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AB8EA-5164-4358-B31A-380675521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63" y="1253081"/>
                <a:ext cx="146399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CC64990F-DA08-4327-BB86-30AB2346D47C}"/>
              </a:ext>
            </a:extLst>
          </p:cNvPr>
          <p:cNvSpPr/>
          <p:nvPr/>
        </p:nvSpPr>
        <p:spPr bwMode="gray">
          <a:xfrm>
            <a:off x="2080677" y="277515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6C0E56-451A-4FFB-A15C-E05CBD0D3FA0}"/>
              </a:ext>
            </a:extLst>
          </p:cNvPr>
          <p:cNvCxnSpPr>
            <a:cxnSpLocks/>
            <a:stCxn id="7" idx="3"/>
            <a:endCxn id="16" idx="0"/>
          </p:cNvCxnSpPr>
          <p:nvPr/>
        </p:nvCxnSpPr>
        <p:spPr bwMode="gray">
          <a:xfrm flipH="1">
            <a:off x="2208832" y="2265492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04EBAD-A7AD-4A5B-943E-002C112A032D}"/>
              </a:ext>
            </a:extLst>
          </p:cNvPr>
          <p:cNvSpPr/>
          <p:nvPr/>
        </p:nvSpPr>
        <p:spPr bwMode="gray">
          <a:xfrm>
            <a:off x="2999509" y="277515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05D2A3-D582-47C1-B741-CC05ED589B82}"/>
              </a:ext>
            </a:extLst>
          </p:cNvPr>
          <p:cNvCxnSpPr>
            <a:cxnSpLocks/>
            <a:stCxn id="7" idx="5"/>
            <a:endCxn id="20" idx="0"/>
          </p:cNvCxnSpPr>
          <p:nvPr/>
        </p:nvCxnSpPr>
        <p:spPr bwMode="gray">
          <a:xfrm>
            <a:off x="2778734" y="2265492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872CD0B-3528-4FAC-9400-6C6957944256}"/>
              </a:ext>
            </a:extLst>
          </p:cNvPr>
          <p:cNvSpPr/>
          <p:nvPr/>
        </p:nvSpPr>
        <p:spPr bwMode="gray">
          <a:xfrm>
            <a:off x="4134674" y="2161877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3CD3B1-E84E-4CC8-A7A4-9AA13EC623FE}"/>
              </a:ext>
            </a:extLst>
          </p:cNvPr>
          <p:cNvSpPr/>
          <p:nvPr/>
        </p:nvSpPr>
        <p:spPr bwMode="gray">
          <a:xfrm>
            <a:off x="3553690" y="278860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890991-AB74-4A4F-BA0B-628605B020B2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 bwMode="gray">
          <a:xfrm flipH="1">
            <a:off x="3681845" y="2278950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024CE75-5E6B-4E42-80EE-F228B74FAF35}"/>
              </a:ext>
            </a:extLst>
          </p:cNvPr>
          <p:cNvSpPr/>
          <p:nvPr/>
        </p:nvSpPr>
        <p:spPr bwMode="gray">
          <a:xfrm>
            <a:off x="4472522" y="278860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2000F8-82AA-4FCB-9D29-7915FA0FB97A}"/>
              </a:ext>
            </a:extLst>
          </p:cNvPr>
          <p:cNvCxnSpPr>
            <a:cxnSpLocks/>
            <a:stCxn id="24" idx="5"/>
            <a:endCxn id="27" idx="0"/>
          </p:cNvCxnSpPr>
          <p:nvPr/>
        </p:nvCxnSpPr>
        <p:spPr bwMode="gray">
          <a:xfrm>
            <a:off x="4251747" y="2278950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AB814-F3B6-4180-B392-00DD599D7981}"/>
                  </a:ext>
                </a:extLst>
              </p:cNvPr>
              <p:cNvSpPr/>
              <p:nvPr/>
            </p:nvSpPr>
            <p:spPr>
              <a:xfrm>
                <a:off x="2375132" y="1930792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AB814-F3B6-4180-B392-00DD599D7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32" y="1930792"/>
                <a:ext cx="4003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9D0DA9-3F48-48A0-ABC6-3F0B38583A67}"/>
                  </a:ext>
                </a:extLst>
              </p:cNvPr>
              <p:cNvSpPr txBox="1"/>
              <p:nvPr/>
            </p:nvSpPr>
            <p:spPr bwMode="gray">
              <a:xfrm>
                <a:off x="1102290" y="5472376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9D0DA9-3F48-48A0-ABC6-3F0B3858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2290" y="5472376"/>
                <a:ext cx="3323922" cy="423550"/>
              </a:xfrm>
              <a:prstGeom prst="rect">
                <a:avLst/>
              </a:prstGeom>
              <a:blipFill>
                <a:blip r:embed="rId7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6CA99CE-F96D-4677-A054-E2363E829665}"/>
              </a:ext>
            </a:extLst>
          </p:cNvPr>
          <p:cNvSpPr txBox="1"/>
          <p:nvPr/>
        </p:nvSpPr>
        <p:spPr bwMode="gray">
          <a:xfrm>
            <a:off x="6948055" y="-18578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BB3B3F-FB41-4038-939C-181D8071EA40}"/>
              </a:ext>
            </a:extLst>
          </p:cNvPr>
          <p:cNvSpPr txBox="1"/>
          <p:nvPr/>
        </p:nvSpPr>
        <p:spPr bwMode="gray">
          <a:xfrm>
            <a:off x="341554" y="3545853"/>
            <a:ext cx="3136151" cy="211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One step lookahead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90B213D-6D67-49E3-BC6A-AB7B9380A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238" y="847303"/>
            <a:ext cx="3030385" cy="5608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5EFFD2-0E41-423D-ACAE-FE19F73FEF7E}"/>
              </a:ext>
            </a:extLst>
          </p:cNvPr>
          <p:cNvSpPr txBox="1"/>
          <p:nvPr/>
        </p:nvSpPr>
        <p:spPr bwMode="gray">
          <a:xfrm>
            <a:off x="5049982" y="6494264"/>
            <a:ext cx="7093527" cy="301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https://www.davidsilver.uk/wp-content/uploads/2020/03/DP.pdf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619CF3-6D45-4E20-9402-BAE6A641A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222" y="873254"/>
            <a:ext cx="1808221" cy="555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F0B54-D8DF-4677-AD8D-B9C2FD7C8CC4}"/>
                  </a:ext>
                </a:extLst>
              </p:cNvPr>
              <p:cNvSpPr txBox="1"/>
              <p:nvPr/>
            </p:nvSpPr>
            <p:spPr bwMode="gray">
              <a:xfrm>
                <a:off x="1063960" y="6005494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F0B54-D8DF-4677-AD8D-B9C2FD7C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3960" y="6005494"/>
                <a:ext cx="3323922" cy="423550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FEC62C5-745C-49B2-99DA-CD51DB36E722}"/>
              </a:ext>
            </a:extLst>
          </p:cNvPr>
          <p:cNvSpPr txBox="1"/>
          <p:nvPr/>
        </p:nvSpPr>
        <p:spPr bwMode="gray">
          <a:xfrm>
            <a:off x="249132" y="5514763"/>
            <a:ext cx="1085248" cy="3641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Evaluate: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8FD214-A2B9-4338-B73E-4E1149128725}"/>
              </a:ext>
            </a:extLst>
          </p:cNvPr>
          <p:cNvSpPr txBox="1"/>
          <p:nvPr/>
        </p:nvSpPr>
        <p:spPr bwMode="gray">
          <a:xfrm>
            <a:off x="274469" y="6035183"/>
            <a:ext cx="1085248" cy="3641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Improve: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B39AC-0D4D-4E6B-BBE1-BB3FCCA3D956}"/>
              </a:ext>
            </a:extLst>
          </p:cNvPr>
          <p:cNvSpPr txBox="1"/>
          <p:nvPr/>
        </p:nvSpPr>
        <p:spPr bwMode="gray">
          <a:xfrm>
            <a:off x="4186207" y="6067423"/>
            <a:ext cx="1085248" cy="293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Greedy!</a:t>
            </a:r>
          </a:p>
        </p:txBody>
      </p:sp>
    </p:spTree>
    <p:extLst>
      <p:ext uri="{BB962C8B-B14F-4D97-AF65-F5344CB8AC3E}">
        <p14:creationId xmlns:p14="http://schemas.microsoft.com/office/powerpoint/2010/main" val="24695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6" grpId="0"/>
      <p:bldP spid="29" grpId="0"/>
      <p:bldP spid="30" grpId="0"/>
      <p:bldP spid="33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C0AE-C834-4B45-BA8F-F1171009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22E51-FA13-42E6-B425-995284D2A563}"/>
                  </a:ext>
                </a:extLst>
              </p:cNvPr>
              <p:cNvSpPr/>
              <p:nvPr/>
            </p:nvSpPr>
            <p:spPr>
              <a:xfrm>
                <a:off x="693947" y="3769942"/>
                <a:ext cx="4511941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22E51-FA13-42E6-B425-995284D2A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7" y="3769942"/>
                <a:ext cx="4511941" cy="1121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CBA705-6D11-45A5-AE5D-EFA2E5833489}"/>
                  </a:ext>
                </a:extLst>
              </p:cNvPr>
              <p:cNvSpPr/>
              <p:nvPr/>
            </p:nvSpPr>
            <p:spPr>
              <a:xfrm>
                <a:off x="1240484" y="5341577"/>
                <a:ext cx="3500574" cy="51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CBA705-6D11-45A5-AE5D-EFA2E5833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84" y="5341577"/>
                <a:ext cx="3500574" cy="517065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E6BBD73-7469-4ACD-B38D-BCA02974D630}"/>
              </a:ext>
            </a:extLst>
          </p:cNvPr>
          <p:cNvSpPr/>
          <p:nvPr/>
        </p:nvSpPr>
        <p:spPr bwMode="gray">
          <a:xfrm>
            <a:off x="3216338" y="154425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D70B36-B14D-49F0-A1F7-7C60A025A4AB}"/>
              </a:ext>
            </a:extLst>
          </p:cNvPr>
          <p:cNvSpPr/>
          <p:nvPr/>
        </p:nvSpPr>
        <p:spPr bwMode="gray">
          <a:xfrm>
            <a:off x="2524769" y="2307049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0CC1A-84FF-4CD7-A47B-F9346AF92259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641842" y="1768940"/>
            <a:ext cx="612032" cy="5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E2EE2-7F60-4164-86BF-A90B5749841A}"/>
              </a:ext>
            </a:extLst>
          </p:cNvPr>
          <p:cNvCxnSpPr>
            <a:cxnSpLocks/>
            <a:stCxn id="6" idx="5"/>
            <a:endCxn id="17" idx="1"/>
          </p:cNvCxnSpPr>
          <p:nvPr/>
        </p:nvCxnSpPr>
        <p:spPr bwMode="gray">
          <a:xfrm>
            <a:off x="3435111" y="1768940"/>
            <a:ext cx="582758" cy="57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FE56A2-ECE6-4B1C-8A88-D8E05354C2CB}"/>
                  </a:ext>
                </a:extLst>
              </p:cNvPr>
              <p:cNvSpPr/>
              <p:nvPr/>
            </p:nvSpPr>
            <p:spPr>
              <a:xfrm>
                <a:off x="2004539" y="2419209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FE56A2-ECE6-4B1C-8A88-D8E05354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539" y="2419209"/>
                <a:ext cx="420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EB1326-D1BF-495E-B430-970E01801359}"/>
                  </a:ext>
                </a:extLst>
              </p:cNvPr>
              <p:cNvSpPr/>
              <p:nvPr/>
            </p:nvSpPr>
            <p:spPr>
              <a:xfrm>
                <a:off x="693947" y="2880733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EB1326-D1BF-495E-B430-970E01801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7" y="2880733"/>
                <a:ext cx="12454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46FE20-B13A-452E-AD63-3F047503E0C3}"/>
                  </a:ext>
                </a:extLst>
              </p:cNvPr>
              <p:cNvSpPr/>
              <p:nvPr/>
            </p:nvSpPr>
            <p:spPr>
              <a:xfrm>
                <a:off x="1693171" y="1411711"/>
                <a:ext cx="1463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46FE20-B13A-452E-AD63-3F047503E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71" y="1411711"/>
                <a:ext cx="146399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4D5F623-687F-4295-B653-6E7242A3E678}"/>
              </a:ext>
            </a:extLst>
          </p:cNvPr>
          <p:cNvSpPr/>
          <p:nvPr/>
        </p:nvSpPr>
        <p:spPr bwMode="gray">
          <a:xfrm>
            <a:off x="1943785" y="293378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09D97-1959-4AE4-88A9-250FB0099707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 bwMode="gray">
          <a:xfrm flipH="1">
            <a:off x="2071940" y="2424122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AABD328-E17D-4F23-B285-A01AE600941F}"/>
              </a:ext>
            </a:extLst>
          </p:cNvPr>
          <p:cNvSpPr/>
          <p:nvPr/>
        </p:nvSpPr>
        <p:spPr bwMode="gray">
          <a:xfrm>
            <a:off x="2862617" y="293378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1F707-A4F5-40D0-84E7-DB5634F737BE}"/>
              </a:ext>
            </a:extLst>
          </p:cNvPr>
          <p:cNvCxnSpPr>
            <a:cxnSpLocks/>
            <a:stCxn id="7" idx="5"/>
            <a:endCxn id="15" idx="0"/>
          </p:cNvCxnSpPr>
          <p:nvPr/>
        </p:nvCxnSpPr>
        <p:spPr bwMode="gray">
          <a:xfrm>
            <a:off x="2641842" y="2424122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BA167EB-8729-4A2A-B3C1-392EF656FE5A}"/>
              </a:ext>
            </a:extLst>
          </p:cNvPr>
          <p:cNvSpPr/>
          <p:nvPr/>
        </p:nvSpPr>
        <p:spPr bwMode="gray">
          <a:xfrm>
            <a:off x="3997782" y="2320507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5835F7-1F1A-41CC-A3D8-9E9B8FECBA83}"/>
              </a:ext>
            </a:extLst>
          </p:cNvPr>
          <p:cNvSpPr/>
          <p:nvPr/>
        </p:nvSpPr>
        <p:spPr bwMode="gray">
          <a:xfrm>
            <a:off x="3416798" y="294723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1CAE05-10BF-4D66-8BB6-30F07BAEE79B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 bwMode="gray">
          <a:xfrm flipH="1">
            <a:off x="3544953" y="2437580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E3BC8FA-CC6C-4263-AD8B-766FEAFD860A}"/>
              </a:ext>
            </a:extLst>
          </p:cNvPr>
          <p:cNvSpPr/>
          <p:nvPr/>
        </p:nvSpPr>
        <p:spPr bwMode="gray">
          <a:xfrm>
            <a:off x="4335630" y="294723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D4F44F-CDEB-4F6A-891D-A825B4483E7F}"/>
              </a:ext>
            </a:extLst>
          </p:cNvPr>
          <p:cNvCxnSpPr>
            <a:cxnSpLocks/>
            <a:stCxn id="17" idx="5"/>
            <a:endCxn id="20" idx="0"/>
          </p:cNvCxnSpPr>
          <p:nvPr/>
        </p:nvCxnSpPr>
        <p:spPr bwMode="gray">
          <a:xfrm>
            <a:off x="4114855" y="2437580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DED5C-BC9E-445E-8056-B717C5DF5325}"/>
                  </a:ext>
                </a:extLst>
              </p:cNvPr>
              <p:cNvSpPr/>
              <p:nvPr/>
            </p:nvSpPr>
            <p:spPr>
              <a:xfrm>
                <a:off x="2238240" y="2089422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DED5C-BC9E-445E-8056-B717C5DF5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40" y="2089422"/>
                <a:ext cx="4003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5AC11A-D6B0-4AE2-A015-E751E4891522}"/>
                  </a:ext>
                </a:extLst>
              </p:cNvPr>
              <p:cNvSpPr txBox="1"/>
              <p:nvPr/>
            </p:nvSpPr>
            <p:spPr bwMode="gray">
              <a:xfrm>
                <a:off x="7221007" y="1378533"/>
                <a:ext cx="3627666" cy="1386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u="sng" dirty="0"/>
                  <a:t>Algorithm</a:t>
                </a:r>
                <a:r>
                  <a:rPr lang="en-US" sz="1600" dirty="0"/>
                  <a:t>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For 1+k iteration: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   For all states in S: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      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dirty="0"/>
                  <a:t>(s) </a:t>
                </a:r>
              </a:p>
              <a:p>
                <a:pPr marL="182563" indent="-182563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■"/>
                </a:pP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5AC11A-D6B0-4AE2-A015-E751E4891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21007" y="1378533"/>
                <a:ext cx="3627666" cy="1386404"/>
              </a:xfrm>
              <a:prstGeom prst="rect">
                <a:avLst/>
              </a:prstGeom>
              <a:blipFill>
                <a:blip r:embed="rId8"/>
                <a:stretch>
                  <a:fillRect l="-3529" t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A5AD3734-C95D-41BD-8884-DFBF97FDF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498" y="2804851"/>
            <a:ext cx="6400800" cy="175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AD20EA-6981-464D-AE26-20181EA23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873" y="4710836"/>
            <a:ext cx="6496050" cy="1762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F45CE9-F1B2-4F39-97B4-7B59344E5359}"/>
              </a:ext>
            </a:extLst>
          </p:cNvPr>
          <p:cNvSpPr txBox="1"/>
          <p:nvPr/>
        </p:nvSpPr>
        <p:spPr bwMode="gray">
          <a:xfrm>
            <a:off x="5049982" y="6494264"/>
            <a:ext cx="7093527" cy="301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https://www.davidsilver.uk/wp-content/uploads/2020/03/DP.pdf</a:t>
            </a:r>
          </a:p>
        </p:txBody>
      </p:sp>
    </p:spTree>
    <p:extLst>
      <p:ext uri="{BB962C8B-B14F-4D97-AF65-F5344CB8AC3E}">
        <p14:creationId xmlns:p14="http://schemas.microsoft.com/office/powerpoint/2010/main" val="31067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CC8530-F342-4475-927C-BBCF0EF4A38D}"/>
              </a:ext>
            </a:extLst>
          </p:cNvPr>
          <p:cNvSpPr txBox="1"/>
          <p:nvPr/>
        </p:nvSpPr>
        <p:spPr bwMode="gray">
          <a:xfrm>
            <a:off x="2940533" y="4923232"/>
            <a:ext cx="6639698" cy="10965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3200" dirty="0">
                <a:solidFill>
                  <a:schemeClr val="bg1"/>
                </a:solidFill>
              </a:rPr>
              <a:t>Recap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3200" dirty="0">
                <a:solidFill>
                  <a:schemeClr val="bg1"/>
                </a:solidFill>
              </a:rPr>
              <a:t>Model-Free Prediction Methods</a:t>
            </a:r>
          </a:p>
        </p:txBody>
      </p:sp>
    </p:spTree>
    <p:extLst>
      <p:ext uri="{BB962C8B-B14F-4D97-AF65-F5344CB8AC3E}">
        <p14:creationId xmlns:p14="http://schemas.microsoft.com/office/powerpoint/2010/main" val="599937329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2827-37F3-44FC-9FC4-95CC4C90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DBC2-5A5D-4851-915A-A41F856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871801"/>
          </a:xfrm>
        </p:spPr>
        <p:txBody>
          <a:bodyPr/>
          <a:lstStyle/>
          <a:p>
            <a:r>
              <a:rPr lang="en-US" dirty="0"/>
              <a:t>Sample the rewards for each action across multiple Episodes</a:t>
            </a:r>
          </a:p>
          <a:p>
            <a:r>
              <a:rPr lang="en-US" dirty="0"/>
              <a:t>Similar to what we have seen in the Multi-Armed Bandits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06B551-E9BF-4BE2-ACDB-27E62ACCBC4C}"/>
                  </a:ext>
                </a:extLst>
              </p:cNvPr>
              <p:cNvSpPr txBox="1"/>
              <p:nvPr/>
            </p:nvSpPr>
            <p:spPr bwMode="gray">
              <a:xfrm>
                <a:off x="1756063" y="2258719"/>
                <a:ext cx="5953992" cy="215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2000" dirty="0">
                    <a:latin typeface="Cambria Math" panose="02040503050406030204" pitchFamily="18" charset="0"/>
                  </a:rPr>
                  <a:t>Discounted Rewards for an episode ending at time T&gt;t 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2000" dirty="0">
                    <a:latin typeface="Cambria Math" panose="02040503050406030204" pitchFamily="18" charset="0"/>
                  </a:rPr>
                  <a:t>Value function is the Expected Return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06B551-E9BF-4BE2-ACDB-27E62ACCB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6063" y="2258719"/>
                <a:ext cx="5953992" cy="2153953"/>
              </a:xfrm>
              <a:prstGeom prst="rect">
                <a:avLst/>
              </a:prstGeom>
              <a:blipFill>
                <a:blip r:embed="rId2"/>
                <a:stretch>
                  <a:fillRect l="-2559" t="-3683" r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D24ACB-658B-4BEB-8048-0955D07D45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5728856"/>
                <a:ext cx="11473384" cy="3122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u="sng" dirty="0"/>
                  <a:t>Caveat:</a:t>
                </a:r>
                <a:r>
                  <a:rPr lang="en-US" dirty="0"/>
                  <a:t> Multiple episodes necessary to update the state value function under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D24ACB-658B-4BEB-8048-0955D07D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5728856"/>
                <a:ext cx="11473384" cy="312201"/>
              </a:xfrm>
              <a:prstGeom prst="rect">
                <a:avLst/>
              </a:prstGeom>
              <a:blipFill>
                <a:blip r:embed="rId3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3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11B5-A433-4038-80A6-730C43C2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F67E1-43C2-48F5-99AF-189A1BE2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1" y="1084118"/>
            <a:ext cx="7716115" cy="47234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F2C1B4-9863-4A2A-BF07-CD7D7B847EBB}"/>
              </a:ext>
            </a:extLst>
          </p:cNvPr>
          <p:cNvSpPr/>
          <p:nvPr/>
        </p:nvSpPr>
        <p:spPr>
          <a:xfrm>
            <a:off x="1261629" y="6462052"/>
            <a:ext cx="106532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https://www.davidsilver.uk/wp-content/uploads/2020/03/MC-TD.pdf</a:t>
            </a:r>
          </a:p>
        </p:txBody>
      </p:sp>
    </p:spTree>
    <p:extLst>
      <p:ext uri="{BB962C8B-B14F-4D97-AF65-F5344CB8AC3E}">
        <p14:creationId xmlns:p14="http://schemas.microsoft.com/office/powerpoint/2010/main" val="2324574665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1889</Words>
  <Application>Microsoft Office PowerPoint</Application>
  <PresentationFormat>Widescreen</PresentationFormat>
  <Paragraphs>303</Paragraphs>
  <Slides>41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Verdana</vt:lpstr>
      <vt:lpstr>HPI PPT-Template</vt:lpstr>
      <vt:lpstr>Summer Term 22 Multi-Agent Reinforcement Learning for Self-Adaptive Systems  Lecture-3: Model-Free Methods - Sarsa, Double-Q-Learning, TD-Lambda </vt:lpstr>
      <vt:lpstr>Sources used for these slides</vt:lpstr>
      <vt:lpstr>PowerPoint Presentation</vt:lpstr>
      <vt:lpstr>Prediction versus Control Problems</vt:lpstr>
      <vt:lpstr>Policy Evaluation and Policy Iteration</vt:lpstr>
      <vt:lpstr>Value Iteration</vt:lpstr>
      <vt:lpstr>PowerPoint Presentation</vt:lpstr>
      <vt:lpstr>Monte Carlo Policy Evaluation</vt:lpstr>
      <vt:lpstr>Incremental Mean</vt:lpstr>
      <vt:lpstr>Incremental Monte Carlo Updates</vt:lpstr>
      <vt:lpstr>Temporal Difference Learning</vt:lpstr>
      <vt:lpstr>Batch Learning = Limited Budget</vt:lpstr>
      <vt:lpstr>Temporal Difference (TD) vs Monte Carlo (MC)</vt:lpstr>
      <vt:lpstr>Summary of pros and cons</vt:lpstr>
      <vt:lpstr>Comparing the three models</vt:lpstr>
      <vt:lpstr>TD(lambda) = Trade-off between TD(0) and MC</vt:lpstr>
      <vt:lpstr>TD(λ) Which n value is the best? </vt:lpstr>
      <vt:lpstr>Control   Improving the policy to find optimal value-function</vt:lpstr>
      <vt:lpstr>Generalized Policy Iteration</vt:lpstr>
      <vt:lpstr>Monte Carlo Control</vt:lpstr>
      <vt:lpstr>GLIE Monte Carlo Control</vt:lpstr>
      <vt:lpstr>On-Policy versus Off-Policy Learning</vt:lpstr>
      <vt:lpstr>Sarsa: On-Policy TD Control </vt:lpstr>
      <vt:lpstr>Q-Learning: off-policy TD Control</vt:lpstr>
      <vt:lpstr>Comparing Sarsa and Q-Learning</vt:lpstr>
      <vt:lpstr>Trade-off between Sarsa and Q-Learning </vt:lpstr>
      <vt:lpstr>Expected Sarsa</vt:lpstr>
      <vt:lpstr>Comparing the three models</vt:lpstr>
      <vt:lpstr>TD(λ)</vt:lpstr>
      <vt:lpstr>N-Steps Sarsa</vt:lpstr>
      <vt:lpstr>How do we decide how to distribute the updates?</vt:lpstr>
      <vt:lpstr>Eligibility Traces</vt:lpstr>
      <vt:lpstr>Intuitions and the algorithm</vt:lpstr>
      <vt:lpstr>N-Step Sarsa  TD(λ)</vt:lpstr>
      <vt:lpstr>N-Step Q-Learning  TD(λ)</vt:lpstr>
      <vt:lpstr>Double Q-Learning</vt:lpstr>
      <vt:lpstr>Double Q-Learning on Atari Games</vt:lpstr>
      <vt:lpstr>Off-Policy Learning and Importance Sampling</vt:lpstr>
      <vt:lpstr>Next Tasks</vt:lpstr>
      <vt:lpstr>Outlook on Approximation Methods</vt:lpstr>
      <vt:lpstr>Incremental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Model Free Control  Reinforcement Learning</dc:title>
  <dc:creator>Christian Adriano</dc:creator>
  <cp:lastModifiedBy>Christian Adriano</cp:lastModifiedBy>
  <cp:revision>53</cp:revision>
  <dcterms:created xsi:type="dcterms:W3CDTF">2020-05-27T10:47:30Z</dcterms:created>
  <dcterms:modified xsi:type="dcterms:W3CDTF">2022-05-03T19:01:28Z</dcterms:modified>
</cp:coreProperties>
</file>